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256" r:id="rId2"/>
    <p:sldId id="257" r:id="rId3"/>
    <p:sldId id="261" r:id="rId4"/>
    <p:sldId id="258" r:id="rId5"/>
    <p:sldId id="260" r:id="rId6"/>
    <p:sldId id="269" r:id="rId7"/>
    <p:sldId id="266" r:id="rId8"/>
    <p:sldId id="264" r:id="rId9"/>
    <p:sldId id="268" r:id="rId10"/>
    <p:sldId id="271" r:id="rId11"/>
    <p:sldId id="272" r:id="rId12"/>
    <p:sldId id="273" r:id="rId13"/>
    <p:sldId id="275" r:id="rId14"/>
    <p:sldId id="276" r:id="rId15"/>
    <p:sldId id="277" r:id="rId16"/>
    <p:sldId id="278" r:id="rId17"/>
    <p:sldId id="279" r:id="rId18"/>
    <p:sldId id="327" r:id="rId19"/>
    <p:sldId id="280" r:id="rId20"/>
    <p:sldId id="320" r:id="rId21"/>
    <p:sldId id="309" r:id="rId22"/>
    <p:sldId id="322" r:id="rId23"/>
    <p:sldId id="285" r:id="rId24"/>
    <p:sldId id="324" r:id="rId25"/>
    <p:sldId id="292" r:id="rId26"/>
    <p:sldId id="326" r:id="rId27"/>
    <p:sldId id="331" r:id="rId28"/>
    <p:sldId id="332" r:id="rId29"/>
    <p:sldId id="333" r:id="rId30"/>
    <p:sldId id="334" r:id="rId31"/>
    <p:sldId id="335" r:id="rId32"/>
    <p:sldId id="336" r:id="rId33"/>
    <p:sldId id="329" r:id="rId34"/>
    <p:sldId id="338" r:id="rId35"/>
    <p:sldId id="301" r:id="rId36"/>
    <p:sldId id="302" r:id="rId37"/>
    <p:sldId id="303" r:id="rId38"/>
    <p:sldId id="308" r:id="rId39"/>
    <p:sldId id="304" r:id="rId40"/>
    <p:sldId id="305" r:id="rId41"/>
    <p:sldId id="306" r:id="rId42"/>
    <p:sldId id="328" r:id="rId43"/>
    <p:sldId id="337" r:id="rId44"/>
    <p:sldId id="330" r:id="rId45"/>
    <p:sldId id="316" r:id="rId46"/>
    <p:sldId id="318" r:id="rId47"/>
    <p:sldId id="319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AB0B04-1570-44F1-BC1F-742D0825409D}" type="datetimeFigureOut">
              <a:rPr lang="hu-HU" smtClean="0"/>
              <a:t>2022. 06. 13.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D082A-F91D-4A5F-A5D8-E1D33443681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5563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41EB-0A79-4036-9E69-9E6C34C6C6D4}" type="datetimeFigureOut">
              <a:rPr lang="hu-HU" smtClean="0"/>
              <a:t>2022. 06. 13.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651173D-A7C2-4860-97C7-DBBCBD1C8A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0614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41EB-0A79-4036-9E69-9E6C34C6C6D4}" type="datetimeFigureOut">
              <a:rPr lang="hu-HU" smtClean="0"/>
              <a:t>2022. 06. 13.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651173D-A7C2-4860-97C7-DBBCBD1C8A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7303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41EB-0A79-4036-9E69-9E6C34C6C6D4}" type="datetimeFigureOut">
              <a:rPr lang="hu-HU" smtClean="0"/>
              <a:t>2022. 06. 13.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651173D-A7C2-4860-97C7-DBBCBD1C8A46}" type="slidenum">
              <a:rPr lang="hu-HU" smtClean="0"/>
              <a:t>‹#›</a:t>
            </a:fld>
            <a:endParaRPr lang="hu-H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5230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41EB-0A79-4036-9E69-9E6C34C6C6D4}" type="datetimeFigureOut">
              <a:rPr lang="hu-HU" smtClean="0"/>
              <a:t>2022. 06. 13.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651173D-A7C2-4860-97C7-DBBCBD1C8A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24686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41EB-0A79-4036-9E69-9E6C34C6C6D4}" type="datetimeFigureOut">
              <a:rPr lang="hu-HU" smtClean="0"/>
              <a:t>2022. 06. 13.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651173D-A7C2-4860-97C7-DBBCBD1C8A46}" type="slidenum">
              <a:rPr lang="hu-HU" smtClean="0"/>
              <a:t>‹#›</a:t>
            </a:fld>
            <a:endParaRPr lang="hu-H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9344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41EB-0A79-4036-9E69-9E6C34C6C6D4}" type="datetimeFigureOut">
              <a:rPr lang="hu-HU" smtClean="0"/>
              <a:t>2022. 06. 13.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651173D-A7C2-4860-97C7-DBBCBD1C8A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0235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41EB-0A79-4036-9E69-9E6C34C6C6D4}" type="datetimeFigureOut">
              <a:rPr lang="hu-HU" smtClean="0"/>
              <a:t>2022. 06. 13.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1173D-A7C2-4860-97C7-DBBCBD1C8A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19526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41EB-0A79-4036-9E69-9E6C34C6C6D4}" type="datetimeFigureOut">
              <a:rPr lang="hu-HU" smtClean="0"/>
              <a:t>2022. 06. 13.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1173D-A7C2-4860-97C7-DBBCBD1C8A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5145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41EB-0A79-4036-9E69-9E6C34C6C6D4}" type="datetimeFigureOut">
              <a:rPr lang="hu-HU" smtClean="0"/>
              <a:t>2022. 06. 13.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1173D-A7C2-4860-97C7-DBBCBD1C8A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7390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41EB-0A79-4036-9E69-9E6C34C6C6D4}" type="datetimeFigureOut">
              <a:rPr lang="hu-HU" smtClean="0"/>
              <a:t>2022. 06. 13.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651173D-A7C2-4860-97C7-DBBCBD1C8A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0911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41EB-0A79-4036-9E69-9E6C34C6C6D4}" type="datetimeFigureOut">
              <a:rPr lang="hu-HU" smtClean="0"/>
              <a:t>2022. 06. 13.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651173D-A7C2-4860-97C7-DBBCBD1C8A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6994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41EB-0A79-4036-9E69-9E6C34C6C6D4}" type="datetimeFigureOut">
              <a:rPr lang="hu-HU" smtClean="0"/>
              <a:t>2022. 06. 13.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651173D-A7C2-4860-97C7-DBBCBD1C8A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0199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41EB-0A79-4036-9E69-9E6C34C6C6D4}" type="datetimeFigureOut">
              <a:rPr lang="hu-HU" smtClean="0"/>
              <a:t>2022. 06. 13.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1173D-A7C2-4860-97C7-DBBCBD1C8A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3779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41EB-0A79-4036-9E69-9E6C34C6C6D4}" type="datetimeFigureOut">
              <a:rPr lang="hu-HU" smtClean="0"/>
              <a:t>2022. 06. 13.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1173D-A7C2-4860-97C7-DBBCBD1C8A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7054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41EB-0A79-4036-9E69-9E6C34C6C6D4}" type="datetimeFigureOut">
              <a:rPr lang="hu-HU" smtClean="0"/>
              <a:t>2022. 06. 13.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1173D-A7C2-4860-97C7-DBBCBD1C8A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3400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41EB-0A79-4036-9E69-9E6C34C6C6D4}" type="datetimeFigureOut">
              <a:rPr lang="hu-HU" smtClean="0"/>
              <a:t>2022. 06. 13.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651173D-A7C2-4860-97C7-DBBCBD1C8A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3259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041EB-0A79-4036-9E69-9E6C34C6C6D4}" type="datetimeFigureOut">
              <a:rPr lang="hu-HU" smtClean="0"/>
              <a:t>2022. 06. 13.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651173D-A7C2-4860-97C7-DBBCBD1C8A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5902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jpe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660" y="-29059"/>
            <a:ext cx="12243660" cy="6887059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-1021976" y="292685"/>
            <a:ext cx="14567346" cy="246221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erlin Sans FB Demi" panose="020E0802020502020306" pitchFamily="34" charset="0"/>
                <a:cs typeface="Consolas" panose="020B0609020204030204" pitchFamily="49" charset="0"/>
              </a:rPr>
              <a:t>Szakmai gyakorlat Lengyelországban</a:t>
            </a:r>
          </a:p>
          <a:p>
            <a:pPr algn="ctr"/>
            <a:r>
              <a:rPr lang="hu-HU" sz="48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erlin Sans FB Demi" panose="020E0802020502020306" pitchFamily="34" charset="0"/>
                <a:cs typeface="Consolas" panose="020B0609020204030204" pitchFamily="49" charset="0"/>
              </a:rPr>
              <a:t>2020-1-HU01-KA102-078232</a:t>
            </a:r>
            <a:endParaRPr lang="hu-HU" sz="4800" cap="none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Berlin Sans FB Demi" panose="020E0802020502020306" pitchFamily="34" charset="0"/>
              <a:cs typeface="Consolas" panose="020B0609020204030204" pitchFamily="49" charset="0"/>
            </a:endParaRPr>
          </a:p>
          <a:p>
            <a:pPr algn="ctr"/>
            <a:endParaRPr lang="hu-HU" sz="5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Berlin Sans FB Demi" panose="020E0802020502020306" pitchFamily="34" charset="0"/>
              <a:cs typeface="Consolas" panose="020B0609020204030204" pitchFamily="49" charset="0"/>
            </a:endParaRPr>
          </a:p>
        </p:txBody>
      </p:sp>
      <p:pic>
        <p:nvPicPr>
          <p:cNvPr id="7" name="Kép 6" descr="H:\1. Budai\1. Erasmus\2018 Prága\Logó\EU flag-Erasmus+_vect_PO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40" y="5538856"/>
            <a:ext cx="3867910" cy="11745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633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68867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1882066" y="603682"/>
            <a:ext cx="3447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err="1" smtClean="0">
                <a:latin typeface="Book Antiqua" panose="02040602050305030304" pitchFamily="18" charset="0"/>
                <a:cs typeface="Arial" panose="020B0604020202020204" pitchFamily="34" charset="0"/>
              </a:rPr>
              <a:t>Wroclaw</a:t>
            </a:r>
            <a:endParaRPr lang="hu-HU" sz="4000" b="1" dirty="0"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328" y="269965"/>
            <a:ext cx="1547890" cy="183879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0530" y="1748246"/>
            <a:ext cx="6487886" cy="4865915"/>
          </a:xfrm>
          <a:prstGeom prst="rect">
            <a:avLst/>
          </a:prstGeom>
        </p:spPr>
      </p:pic>
      <p:sp>
        <p:nvSpPr>
          <p:cNvPr id="9" name="Tartalom helye 4"/>
          <p:cNvSpPr txBox="1">
            <a:spLocks/>
          </p:cNvSpPr>
          <p:nvPr/>
        </p:nvSpPr>
        <p:spPr>
          <a:xfrm>
            <a:off x="7091544" y="2227217"/>
            <a:ext cx="4823474" cy="37776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800" dirty="0">
                <a:latin typeface="Book Antiqua" panose="02040602050305030304" pitchFamily="18" charset="0"/>
                <a:cs typeface="Arial" panose="020B0604020202020204" pitchFamily="34" charset="0"/>
              </a:rPr>
              <a:t>Szilézia történelmi fővárosa</a:t>
            </a:r>
            <a:r>
              <a:rPr lang="hu-HU" sz="2800" dirty="0" smtClean="0">
                <a:latin typeface="Book Antiqua" panose="02040602050305030304" pitchFamily="18" charset="0"/>
                <a:cs typeface="Arial" panose="020B0604020202020204" pitchFamily="34" charset="0"/>
              </a:rPr>
              <a:t>,</a:t>
            </a:r>
          </a:p>
          <a:p>
            <a:r>
              <a:rPr lang="hu-HU" sz="2800" dirty="0" smtClean="0">
                <a:latin typeface="Book Antiqua" panose="02040602050305030304" pitchFamily="18" charset="0"/>
                <a:cs typeface="Arial" panose="020B0604020202020204" pitchFamily="34" charset="0"/>
              </a:rPr>
              <a:t>Lengyelország </a:t>
            </a:r>
            <a:r>
              <a:rPr lang="hu-HU" sz="2800" dirty="0">
                <a:latin typeface="Book Antiqua" panose="02040602050305030304" pitchFamily="18" charset="0"/>
                <a:cs typeface="Arial" panose="020B0604020202020204" pitchFamily="34" charset="0"/>
              </a:rPr>
              <a:t> negyedik legnagyobb </a:t>
            </a:r>
            <a:r>
              <a:rPr lang="hu-HU" sz="2800" dirty="0" smtClean="0">
                <a:latin typeface="Book Antiqua" panose="02040602050305030304" pitchFamily="18" charset="0"/>
                <a:cs typeface="Arial" panose="020B0604020202020204" pitchFamily="34" charset="0"/>
              </a:rPr>
              <a:t>városa</a:t>
            </a:r>
          </a:p>
          <a:p>
            <a:r>
              <a:rPr lang="hu-HU" sz="2800" dirty="0" smtClean="0">
                <a:latin typeface="Book Antiqua" panose="02040602050305030304" pitchFamily="18" charset="0"/>
                <a:cs typeface="Arial" panose="020B0604020202020204" pitchFamily="34" charset="0"/>
              </a:rPr>
              <a:t>Történelme </a:t>
            </a:r>
            <a:r>
              <a:rPr lang="hu-HU" sz="2800" dirty="0">
                <a:latin typeface="Book Antiqua" panose="02040602050305030304" pitchFamily="18" charset="0"/>
                <a:cs typeface="Arial" panose="020B0604020202020204" pitchFamily="34" charset="0"/>
              </a:rPr>
              <a:t>alatt tartozott Csehországhoz, a Habsburg birodalomhoz, a Porosz Királysághoz </a:t>
            </a:r>
            <a:r>
              <a:rPr lang="hu-HU" sz="2800" dirty="0" smtClean="0">
                <a:latin typeface="Book Antiqua" panose="02040602050305030304" pitchFamily="18" charset="0"/>
                <a:cs typeface="Arial" panose="020B0604020202020204" pitchFamily="34" charset="0"/>
              </a:rPr>
              <a:t>és a Német Birodalomhoz 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49770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7684">
            <a:off x="6488724" y="1680753"/>
            <a:ext cx="5389729" cy="309349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19487" y="414883"/>
            <a:ext cx="9317523" cy="1280890"/>
          </a:xfrm>
        </p:spPr>
        <p:txBody>
          <a:bodyPr>
            <a:normAutofit fontScale="90000"/>
          </a:bodyPr>
          <a:lstStyle/>
          <a:p>
            <a:r>
              <a:rPr lang="hu-HU" b="0" dirty="0" smtClean="0">
                <a:latin typeface="Book Antiqua" panose="02040602050305030304" pitchFamily="18" charset="0"/>
              </a:rPr>
              <a:t>Idegenvezető segítségével ismerhettük meg a város történelmi látványosságait...</a:t>
            </a:r>
            <a:endParaRPr lang="hu-HU" b="0" dirty="0">
              <a:latin typeface="Book Antiqua" panose="02040602050305030304" pitchFamily="18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9634" y="1591110"/>
            <a:ext cx="5526496" cy="4144871"/>
          </a:xfr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0668">
            <a:off x="4117926" y="3663547"/>
            <a:ext cx="4214951" cy="316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8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2721">
            <a:off x="69669" y="1468597"/>
            <a:ext cx="4517761" cy="338327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33013" y="383886"/>
            <a:ext cx="8089319" cy="1280890"/>
          </a:xfrm>
        </p:spPr>
        <p:txBody>
          <a:bodyPr>
            <a:normAutofit/>
          </a:bodyPr>
          <a:lstStyle/>
          <a:p>
            <a:r>
              <a:rPr lang="hu-HU" dirty="0" smtClean="0">
                <a:latin typeface="Book Antiqua" panose="02040602050305030304" pitchFamily="18" charset="0"/>
                <a:cs typeface="Arial" panose="020B0604020202020204" pitchFamily="34" charset="0"/>
              </a:rPr>
              <a:t>… de kísérőtanáraink is számos helyre elvittek bennünket</a:t>
            </a:r>
            <a:endParaRPr lang="hu-HU" dirty="0"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4326">
            <a:off x="3436348" y="3508312"/>
            <a:ext cx="4511039" cy="3383279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2862">
            <a:off x="7354388" y="1840874"/>
            <a:ext cx="4924697" cy="369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5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57748" y="777977"/>
            <a:ext cx="5757091" cy="4317818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81200" y="2342020"/>
            <a:ext cx="8229600" cy="3849291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8" name="Téglalap 7"/>
          <p:cNvSpPr/>
          <p:nvPr/>
        </p:nvSpPr>
        <p:spPr>
          <a:xfrm>
            <a:off x="2070813" y="5826960"/>
            <a:ext cx="90582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dirty="0">
                <a:latin typeface="Book Antiqua" panose="02040602050305030304" pitchFamily="18" charset="0"/>
              </a:rPr>
              <a:t>Néhány nap alatt megtanultuk rutinosan használni a </a:t>
            </a:r>
            <a:r>
              <a:rPr lang="hu-HU" sz="2800" dirty="0" err="1" smtClean="0">
                <a:latin typeface="Book Antiqua" panose="02040602050305030304" pitchFamily="18" charset="0"/>
              </a:rPr>
              <a:t>wroclawi</a:t>
            </a:r>
            <a:r>
              <a:rPr lang="hu-HU" sz="2800" dirty="0" smtClean="0">
                <a:latin typeface="Book Antiqua" panose="02040602050305030304" pitchFamily="18" charset="0"/>
              </a:rPr>
              <a:t> </a:t>
            </a:r>
            <a:r>
              <a:rPr lang="hu-HU" sz="2800" dirty="0">
                <a:latin typeface="Book Antiqua" panose="02040602050305030304" pitchFamily="18" charset="0"/>
              </a:rPr>
              <a:t>autóbusz és villamosjáratokat</a:t>
            </a:r>
            <a:br>
              <a:rPr lang="hu-HU" sz="2800" dirty="0">
                <a:latin typeface="Book Antiqua" panose="02040602050305030304" pitchFamily="18" charset="0"/>
              </a:rPr>
            </a:br>
            <a:endParaRPr lang="hu-HU" sz="2800" dirty="0">
              <a:latin typeface="Book Antiqua" panose="02040602050305030304" pitchFamily="18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4462466" y="998210"/>
            <a:ext cx="3267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Közlekedés</a:t>
            </a:r>
            <a:endParaRPr lang="hu-HU" sz="3600" b="1" dirty="0"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399" y="2111632"/>
            <a:ext cx="3406054" cy="255454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7970" y="753107"/>
            <a:ext cx="5558136" cy="416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6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30829" y="626838"/>
            <a:ext cx="8258204" cy="511156"/>
          </a:xfrm>
        </p:spPr>
        <p:txBody>
          <a:bodyPr>
            <a:noAutofit/>
          </a:bodyPr>
          <a:lstStyle/>
          <a:p>
            <a:r>
              <a:rPr lang="hu-HU" sz="4000" b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Szálláshelyünk</a:t>
            </a:r>
            <a:endParaRPr lang="hu-HU" sz="4000" b="1" dirty="0"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68682" y="1753401"/>
            <a:ext cx="4156165" cy="4329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200" dirty="0">
                <a:latin typeface="Book Antiqua" panose="02040602050305030304" pitchFamily="18" charset="0"/>
              </a:rPr>
              <a:t>A </a:t>
            </a:r>
            <a:r>
              <a:rPr lang="hu-HU" sz="3200" dirty="0" err="1" smtClean="0">
                <a:latin typeface="Book Antiqua" panose="02040602050305030304" pitchFamily="18" charset="0"/>
              </a:rPr>
              <a:t>Galeria</a:t>
            </a:r>
            <a:r>
              <a:rPr lang="hu-HU" sz="3200" dirty="0" smtClean="0">
                <a:latin typeface="Book Antiqua" panose="02040602050305030304" pitchFamily="18" charset="0"/>
              </a:rPr>
              <a:t> Italiana </a:t>
            </a:r>
            <a:r>
              <a:rPr lang="hu-HU" sz="3200" dirty="0" err="1" smtClean="0">
                <a:latin typeface="Book Antiqua" panose="02040602050305030304" pitchFamily="18" charset="0"/>
              </a:rPr>
              <a:t>Wroclaw</a:t>
            </a:r>
            <a:r>
              <a:rPr lang="hu-HU" sz="3200" dirty="0" smtClean="0">
                <a:latin typeface="Book Antiqua" panose="02040602050305030304" pitchFamily="18" charset="0"/>
              </a:rPr>
              <a:t>  </a:t>
            </a:r>
            <a:r>
              <a:rPr lang="hu-HU" sz="3200" dirty="0">
                <a:latin typeface="Book Antiqua" panose="02040602050305030304" pitchFamily="18" charset="0"/>
              </a:rPr>
              <a:t>központjában, a </a:t>
            </a:r>
            <a:r>
              <a:rPr lang="hu-HU" sz="3200" dirty="0" err="1" smtClean="0">
                <a:latin typeface="Book Antiqua" panose="02040602050305030304" pitchFamily="18" charset="0"/>
              </a:rPr>
              <a:t>Wiezienna</a:t>
            </a:r>
            <a:r>
              <a:rPr lang="hu-HU" sz="3200" dirty="0" smtClean="0">
                <a:latin typeface="Book Antiqua" panose="02040602050305030304" pitchFamily="18" charset="0"/>
              </a:rPr>
              <a:t> </a:t>
            </a:r>
            <a:r>
              <a:rPr lang="hu-HU" sz="3200" dirty="0">
                <a:latin typeface="Book Antiqua" panose="02040602050305030304" pitchFamily="18" charset="0"/>
              </a:rPr>
              <a:t>utcában található, </a:t>
            </a:r>
            <a:r>
              <a:rPr lang="hu-HU" sz="3200" dirty="0" smtClean="0">
                <a:latin typeface="Book Antiqua" panose="02040602050305030304" pitchFamily="18" charset="0"/>
              </a:rPr>
              <a:t>2 perc sétára a történelmi városközponttól</a:t>
            </a:r>
            <a:endParaRPr lang="hu-HU" sz="3200" dirty="0">
              <a:latin typeface="Book Antiqua" panose="02040602050305030304" pitchFamily="18" charset="0"/>
            </a:endParaRPr>
          </a:p>
          <a:p>
            <a:pPr>
              <a:buNone/>
            </a:pPr>
            <a:endParaRPr lang="hu-HU" sz="3200" dirty="0"/>
          </a:p>
          <a:p>
            <a:pPr>
              <a:buNone/>
            </a:pPr>
            <a:endParaRPr lang="hu-HU" sz="32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08022" y="1310144"/>
            <a:ext cx="6166327" cy="462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tel Galeria Italiana Apartments - 3 HRS star hotel in Wrocław (Lower  Silesian Voivodeship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068" y="207827"/>
            <a:ext cx="3125196" cy="312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aleria Italiana Apartments, Wroclaw - Ghrshotels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53" y="409541"/>
            <a:ext cx="4074184" cy="610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213" y="3463652"/>
            <a:ext cx="4843055" cy="3228703"/>
          </a:xfrm>
          <a:prstGeom prst="rect">
            <a:avLst/>
          </a:prstGeom>
        </p:spPr>
      </p:pic>
      <p:sp>
        <p:nvSpPr>
          <p:cNvPr id="12" name="Tartalom helye 1"/>
          <p:cNvSpPr>
            <a:spLocks noGrp="1"/>
          </p:cNvSpPr>
          <p:nvPr>
            <p:ph idx="1"/>
          </p:nvPr>
        </p:nvSpPr>
        <p:spPr>
          <a:xfrm>
            <a:off x="4898570" y="1175658"/>
            <a:ext cx="3518264" cy="1715588"/>
          </a:xfrm>
        </p:spPr>
        <p:txBody>
          <a:bodyPr>
            <a:normAutofit/>
          </a:bodyPr>
          <a:lstStyle/>
          <a:p>
            <a:r>
              <a:rPr lang="hu-HU" sz="2800" dirty="0" smtClean="0"/>
              <a:t>Jól felszerelt apartmanokban laktunk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15194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70308" y="617538"/>
            <a:ext cx="8115328" cy="725470"/>
          </a:xfrm>
        </p:spPr>
        <p:txBody>
          <a:bodyPr>
            <a:normAutofit/>
          </a:bodyPr>
          <a:lstStyle/>
          <a:p>
            <a:r>
              <a:rPr lang="hu-HU" sz="4000" b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Étkezés</a:t>
            </a:r>
            <a:endParaRPr lang="hu-HU" dirty="0">
              <a:latin typeface="Book Antiqua" panose="02040602050305030304" pitchFamily="18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722263" y="1343008"/>
            <a:ext cx="87251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600" dirty="0" smtClean="0">
                <a:latin typeface="Book Antiqua" panose="02040602050305030304" pitchFamily="18" charset="0"/>
              </a:rPr>
              <a:t>Alkalmanként a </a:t>
            </a:r>
            <a:r>
              <a:rPr lang="hu-HU" sz="3600" dirty="0" err="1" smtClean="0">
                <a:latin typeface="Book Antiqua" panose="02040602050305030304" pitchFamily="18" charset="0"/>
              </a:rPr>
              <a:t>Wroclawska</a:t>
            </a:r>
            <a:r>
              <a:rPr lang="hu-HU" sz="3600" dirty="0" smtClean="0">
                <a:latin typeface="Book Antiqua" panose="02040602050305030304" pitchFamily="18" charset="0"/>
              </a:rPr>
              <a:t> étteremben étkeztünk</a:t>
            </a:r>
            <a:endParaRPr lang="hu-HU" sz="3600" dirty="0">
              <a:latin typeface="Book Antiqua" panose="020406020503050303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16570" y="2607946"/>
            <a:ext cx="4857205" cy="364290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448" y="2838219"/>
            <a:ext cx="5806440" cy="387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1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75720" y="588794"/>
            <a:ext cx="4410977" cy="2265672"/>
          </a:xfrm>
        </p:spPr>
        <p:txBody>
          <a:bodyPr>
            <a:normAutofit/>
          </a:bodyPr>
          <a:lstStyle/>
          <a:p>
            <a:pPr algn="l"/>
            <a:r>
              <a:rPr lang="hu-HU" sz="2800" dirty="0" smtClean="0">
                <a:latin typeface="Book Antiqua" panose="02040602050305030304" pitchFamily="18" charset="0"/>
              </a:rPr>
              <a:t>… emellett a lengyel nemzeti ételeket és ízletes menüétkezést, valamint nemzetközi ételeket is megkóstolhattuk</a:t>
            </a:r>
            <a:endParaRPr lang="hu-HU" sz="2800" dirty="0">
              <a:latin typeface="Book Antiqua" panose="02040602050305030304" pitchFamily="18" charset="0"/>
            </a:endParaRP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4774" y="3421402"/>
            <a:ext cx="3778250" cy="2833687"/>
          </a:xfr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226" y="3181531"/>
            <a:ext cx="3509202" cy="354584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243" y="4470391"/>
            <a:ext cx="4049252" cy="225698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87352" y="641723"/>
            <a:ext cx="4241798" cy="3181349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098" y="111498"/>
            <a:ext cx="2969919" cy="28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6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15292" y="415104"/>
            <a:ext cx="9771605" cy="1280890"/>
          </a:xfrm>
        </p:spPr>
        <p:txBody>
          <a:bodyPr/>
          <a:lstStyle/>
          <a:p>
            <a:r>
              <a:rPr lang="hu-HU" b="1" dirty="0" smtClean="0">
                <a:latin typeface="Book Antiqua" panose="02040602050305030304" pitchFamily="18" charset="0"/>
              </a:rPr>
              <a:t>A lengyelországi munkát az </a:t>
            </a:r>
            <a:r>
              <a:rPr lang="hu-HU" b="1" dirty="0" err="1" smtClean="0">
                <a:latin typeface="Book Antiqua" panose="02040602050305030304" pitchFamily="18" charset="0"/>
              </a:rPr>
              <a:t>Aviva</a:t>
            </a:r>
            <a:r>
              <a:rPr lang="hu-HU" b="1" dirty="0" smtClean="0">
                <a:latin typeface="Book Antiqua" panose="02040602050305030304" pitchFamily="18" charset="0"/>
              </a:rPr>
              <a:t> Poland koordinálta</a:t>
            </a:r>
            <a:endParaRPr lang="hu-HU" b="1" dirty="0">
              <a:latin typeface="Book Antiqua" panose="0204060205030503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657" y="2157548"/>
            <a:ext cx="7683588" cy="4568028"/>
          </a:xfrm>
          <a:prstGeom prst="rect">
            <a:avLst/>
          </a:prstGeom>
        </p:spPr>
      </p:pic>
      <p:sp>
        <p:nvSpPr>
          <p:cNvPr id="5" name="Tartalom helye 1"/>
          <p:cNvSpPr txBox="1">
            <a:spLocks/>
          </p:cNvSpPr>
          <p:nvPr/>
        </p:nvSpPr>
        <p:spPr>
          <a:xfrm>
            <a:off x="786537" y="2044337"/>
            <a:ext cx="3043195" cy="377762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800" dirty="0"/>
              <a:t>H</a:t>
            </a:r>
            <a:r>
              <a:rPr lang="hu-HU" sz="2800" dirty="0" smtClean="0"/>
              <a:t>asznos ismeretekkel és tanácsokkal láttak el bennünket a munkavégzés kapcsán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730109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013101"/>
          </a:xfrm>
        </p:spPr>
        <p:txBody>
          <a:bodyPr>
            <a:normAutofit/>
          </a:bodyPr>
          <a:lstStyle/>
          <a:p>
            <a:r>
              <a:rPr lang="hu-HU" dirty="0" err="1" smtClean="0">
                <a:latin typeface="Book Antiqua" panose="02040602050305030304" pitchFamily="18" charset="0"/>
              </a:rPr>
              <a:t>Kids</a:t>
            </a:r>
            <a:r>
              <a:rPr lang="hu-HU" dirty="0" smtClean="0">
                <a:latin typeface="Book Antiqua" panose="02040602050305030304" pitchFamily="18" charset="0"/>
              </a:rPr>
              <a:t> &amp; </a:t>
            </a:r>
            <a:r>
              <a:rPr lang="hu-HU" dirty="0" err="1" smtClean="0">
                <a:latin typeface="Book Antiqua" panose="02040602050305030304" pitchFamily="18" charset="0"/>
              </a:rPr>
              <a:t>Co</a:t>
            </a:r>
            <a:r>
              <a:rPr lang="hu-HU" dirty="0" smtClean="0">
                <a:latin typeface="Book Antiqua" panose="02040602050305030304" pitchFamily="18" charset="0"/>
              </a:rPr>
              <a:t> angol nyelvű magánóvoda</a:t>
            </a:r>
            <a:endParaRPr lang="hu-HU" dirty="0">
              <a:latin typeface="Book Antiqua" panose="0204060205030503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2"/>
          </p:nvPr>
        </p:nvSpPr>
        <p:spPr>
          <a:xfrm>
            <a:off x="7611662" y="2068164"/>
            <a:ext cx="4313864" cy="377762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sz="3200" b="1" dirty="0" smtClean="0">
                <a:latin typeface="Book Antiqua" panose="02040602050305030304" pitchFamily="18" charset="0"/>
              </a:rPr>
              <a:t>Gyakorlatot végző diákok:</a:t>
            </a:r>
          </a:p>
          <a:p>
            <a:pPr marL="342900" lvl="1" indent="-342900"/>
            <a:r>
              <a:rPr lang="hu-HU" sz="3400" b="1" dirty="0" smtClean="0">
                <a:latin typeface="Book Antiqua" panose="02040602050305030304" pitchFamily="18" charset="0"/>
              </a:rPr>
              <a:t> </a:t>
            </a:r>
            <a:r>
              <a:rPr lang="hu-HU" sz="3400" b="1" dirty="0" err="1" smtClean="0">
                <a:latin typeface="Book Antiqua" panose="02040602050305030304" pitchFamily="18" charset="0"/>
              </a:rPr>
              <a:t>Anucz</a:t>
            </a:r>
            <a:r>
              <a:rPr lang="hu-HU" sz="3400" b="1" dirty="0" smtClean="0">
                <a:latin typeface="Book Antiqua" panose="02040602050305030304" pitchFamily="18" charset="0"/>
              </a:rPr>
              <a:t> Fruzsina</a:t>
            </a:r>
          </a:p>
          <a:p>
            <a:pPr marL="342900" lvl="1" indent="-342900"/>
            <a:r>
              <a:rPr lang="hu-HU" sz="3600" b="1" dirty="0" smtClean="0">
                <a:latin typeface="Book Antiqua" panose="02040602050305030304" pitchFamily="18" charset="0"/>
              </a:rPr>
              <a:t> </a:t>
            </a:r>
            <a:r>
              <a:rPr lang="hu-HU" sz="3600" b="1" dirty="0" err="1" smtClean="0">
                <a:latin typeface="Book Antiqua" panose="02040602050305030304" pitchFamily="18" charset="0"/>
              </a:rPr>
              <a:t>Bilecz</a:t>
            </a:r>
            <a:r>
              <a:rPr lang="hu-HU" sz="3600" b="1" dirty="0" smtClean="0">
                <a:latin typeface="Book Antiqua" panose="02040602050305030304" pitchFamily="18" charset="0"/>
              </a:rPr>
              <a:t> Dóra Barbara</a:t>
            </a:r>
          </a:p>
          <a:p>
            <a:pPr marL="342900" lvl="1" indent="-342900"/>
            <a:r>
              <a:rPr lang="hu-HU" sz="3600" b="1" dirty="0" smtClean="0">
                <a:latin typeface="Book Antiqua" panose="02040602050305030304" pitchFamily="18" charset="0"/>
              </a:rPr>
              <a:t> Czirják Eszter</a:t>
            </a:r>
          </a:p>
          <a:p>
            <a:pPr marL="342900" lvl="1" indent="-342900"/>
            <a:r>
              <a:rPr lang="hu-HU" sz="3600" b="1" dirty="0" err="1" smtClean="0">
                <a:latin typeface="Book Antiqua" panose="02040602050305030304" pitchFamily="18" charset="0"/>
              </a:rPr>
              <a:t>Gemzsi</a:t>
            </a:r>
            <a:r>
              <a:rPr lang="hu-HU" sz="3600" b="1" dirty="0" smtClean="0">
                <a:latin typeface="Book Antiqua" panose="02040602050305030304" pitchFamily="18" charset="0"/>
              </a:rPr>
              <a:t> Erika</a:t>
            </a:r>
            <a:endParaRPr lang="hu-HU" sz="3400" b="1" dirty="0">
              <a:latin typeface="Book Antiqua" panose="02040602050305030304" pitchFamily="18" charset="0"/>
            </a:endParaRPr>
          </a:p>
          <a:p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6778625" y="4542582"/>
            <a:ext cx="4457700" cy="797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hu-HU" sz="3400" b="1" dirty="0">
              <a:latin typeface="Book Antiqua" panose="02040602050305030304" pitchFamily="18" charset="0"/>
            </a:endParaRPr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1246" y="1424264"/>
            <a:ext cx="6753897" cy="5065422"/>
          </a:xfrm>
        </p:spPr>
      </p:pic>
    </p:spTree>
    <p:extLst>
      <p:ext uri="{BB962C8B-B14F-4D97-AF65-F5344CB8AC3E}">
        <p14:creationId xmlns:p14="http://schemas.microsoft.com/office/powerpoint/2010/main" val="410352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85604" y="607365"/>
            <a:ext cx="6477000" cy="652306"/>
          </a:xfrm>
        </p:spPr>
        <p:txBody>
          <a:bodyPr>
            <a:noAutofit/>
          </a:bodyPr>
          <a:lstStyle/>
          <a:p>
            <a:r>
              <a:rPr lang="hu-HU" sz="4000" b="1" dirty="0" smtClean="0">
                <a:latin typeface="Book Antiqua" panose="02040602050305030304" pitchFamily="18" charset="0"/>
                <a:cs typeface="Consolas" panose="020B0609020204030204" pitchFamily="49" charset="0"/>
              </a:rPr>
              <a:t>Események időrendben</a:t>
            </a:r>
            <a:endParaRPr lang="hu-HU" sz="4000" b="1" dirty="0">
              <a:latin typeface="Book Antiqua" panose="02040602050305030304" pitchFamily="18" charset="0"/>
              <a:cs typeface="Consolas" panose="020B0609020204030204" pitchFamily="49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885604" y="1515610"/>
            <a:ext cx="9494520" cy="5142677"/>
          </a:xfrm>
        </p:spPr>
        <p:txBody>
          <a:bodyPr>
            <a:normAutofit/>
          </a:bodyPr>
          <a:lstStyle/>
          <a:p>
            <a:pPr marL="0" indent="0">
              <a:buClrTx/>
              <a:buNone/>
            </a:pPr>
            <a:r>
              <a:rPr lang="hu-HU" sz="3200" b="1" dirty="0" smtClean="0">
                <a:solidFill>
                  <a:schemeClr val="tx1"/>
                </a:solidFill>
                <a:latin typeface="Book Antiqua" panose="02040602050305030304" pitchFamily="18" charset="0"/>
                <a:cs typeface="Consolas" panose="020B0609020204030204" pitchFamily="49" charset="0"/>
              </a:rPr>
              <a:t>2020. </a:t>
            </a:r>
            <a:r>
              <a:rPr lang="hu-HU" sz="3200" b="1" dirty="0">
                <a:solidFill>
                  <a:schemeClr val="tx1"/>
                </a:solidFill>
                <a:latin typeface="Book Antiqua" panose="02040602050305030304" pitchFamily="18" charset="0"/>
                <a:cs typeface="Consolas" panose="020B0609020204030204" pitchFamily="49" charset="0"/>
              </a:rPr>
              <a:t>május </a:t>
            </a:r>
            <a:r>
              <a:rPr lang="hu-HU" sz="3200" dirty="0" smtClean="0">
                <a:solidFill>
                  <a:schemeClr val="tx1"/>
                </a:solidFill>
                <a:latin typeface="Book Antiqua" panose="02040602050305030304" pitchFamily="18" charset="0"/>
                <a:cs typeface="Consolas" panose="020B0609020204030204" pitchFamily="49" charset="0"/>
              </a:rPr>
              <a:t>	</a:t>
            </a:r>
          </a:p>
          <a:p>
            <a:pPr>
              <a:buClrTx/>
              <a:buFontTx/>
              <a:buChar char="-"/>
            </a:pPr>
            <a:r>
              <a:rPr lang="hu-HU" sz="3200" dirty="0" smtClean="0">
                <a:solidFill>
                  <a:schemeClr val="tx1"/>
                </a:solidFill>
                <a:latin typeface="Book Antiqua" panose="02040602050305030304" pitchFamily="18" charset="0"/>
                <a:cs typeface="Consolas" panose="020B0609020204030204" pitchFamily="49" charset="0"/>
              </a:rPr>
              <a:t>Az intézmény által benyújtott szakképzési 	pályázatot sikeresnek ítélik.</a:t>
            </a:r>
          </a:p>
          <a:p>
            <a:pPr>
              <a:buClrTx/>
              <a:buFontTx/>
              <a:buChar char="-"/>
            </a:pPr>
            <a:r>
              <a:rPr lang="hu-HU" sz="3200" dirty="0" smtClean="0">
                <a:solidFill>
                  <a:schemeClr val="tx1"/>
                </a:solidFill>
                <a:latin typeface="Book Antiqua" panose="02040602050305030304" pitchFamily="18" charset="0"/>
                <a:cs typeface="Consolas" panose="020B0609020204030204" pitchFamily="49" charset="0"/>
              </a:rPr>
              <a:t>A </a:t>
            </a:r>
            <a:r>
              <a:rPr lang="hu-HU" sz="3200" dirty="0" err="1" smtClean="0">
                <a:solidFill>
                  <a:schemeClr val="tx1"/>
                </a:solidFill>
                <a:latin typeface="Book Antiqua" panose="02040602050305030304" pitchFamily="18" charset="0"/>
                <a:cs typeface="Consolas" panose="020B0609020204030204" pitchFamily="49" charset="0"/>
              </a:rPr>
              <a:t>Covid</a:t>
            </a:r>
            <a:r>
              <a:rPr lang="hu-HU" sz="3200" dirty="0">
                <a:solidFill>
                  <a:schemeClr val="tx1"/>
                </a:solidFill>
                <a:latin typeface="Book Antiqua" panose="02040602050305030304" pitchFamily="18" charset="0"/>
                <a:cs typeface="Consolas" panose="020B0609020204030204" pitchFamily="49" charset="0"/>
              </a:rPr>
              <a:t> </a:t>
            </a:r>
            <a:r>
              <a:rPr lang="hu-HU" sz="3200" dirty="0" smtClean="0">
                <a:solidFill>
                  <a:schemeClr val="tx1"/>
                </a:solidFill>
                <a:latin typeface="Book Antiqua" panose="02040602050305030304" pitchFamily="18" charset="0"/>
                <a:cs typeface="Consolas" panose="020B0609020204030204" pitchFamily="49" charset="0"/>
              </a:rPr>
              <a:t>járvány miatt nem lehet utaznunk, ez a várakozás majdnem két évig tart. </a:t>
            </a:r>
          </a:p>
          <a:p>
            <a:pPr marL="0" indent="0">
              <a:buClrTx/>
              <a:buNone/>
            </a:pPr>
            <a:r>
              <a:rPr lang="hu-HU" sz="3200" b="1" dirty="0" smtClean="0">
                <a:solidFill>
                  <a:schemeClr val="tx1"/>
                </a:solidFill>
                <a:latin typeface="Book Antiqua" panose="02040602050305030304" pitchFamily="18" charset="0"/>
                <a:cs typeface="Consolas" panose="020B0609020204030204" pitchFamily="49" charset="0"/>
              </a:rPr>
              <a:t>2022. február</a:t>
            </a:r>
          </a:p>
          <a:p>
            <a:pPr marL="0" indent="0">
              <a:buClrTx/>
              <a:buNone/>
            </a:pPr>
            <a:r>
              <a:rPr lang="hu-HU" sz="3200" dirty="0" smtClean="0">
                <a:solidFill>
                  <a:schemeClr val="tx1"/>
                </a:solidFill>
                <a:latin typeface="Book Antiqua" panose="02040602050305030304" pitchFamily="18" charset="0"/>
                <a:cs typeface="Consolas" panose="020B0609020204030204" pitchFamily="49" charset="0"/>
              </a:rPr>
              <a:t>- Lassan és nagy bizonytalanságok közepette megkezdjük a szervezési feladatokat. </a:t>
            </a:r>
          </a:p>
        </p:txBody>
      </p:sp>
    </p:spTree>
    <p:extLst>
      <p:ext uri="{BB962C8B-B14F-4D97-AF65-F5344CB8AC3E}">
        <p14:creationId xmlns:p14="http://schemas.microsoft.com/office/powerpoint/2010/main" val="409434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45951" y="448690"/>
            <a:ext cx="8911687" cy="496352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latin typeface="Book Antiqua" panose="02040602050305030304" pitchFamily="18" charset="0"/>
              </a:rPr>
              <a:t>Életképek</a:t>
            </a:r>
            <a:endParaRPr lang="hu-HU" dirty="0">
              <a:latin typeface="Book Antiqua" panose="020406020503050303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5084" y="644976"/>
            <a:ext cx="4006047" cy="300453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744509" y="144220"/>
            <a:ext cx="4325263" cy="324394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3463463"/>
            <a:ext cx="6034732" cy="339453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8585" y="1964712"/>
            <a:ext cx="5543189" cy="41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83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91496" y="2174966"/>
            <a:ext cx="6052456" cy="4539342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34919" y="734641"/>
            <a:ext cx="9738363" cy="811106"/>
          </a:xfrm>
        </p:spPr>
        <p:txBody>
          <a:bodyPr>
            <a:normAutofit/>
          </a:bodyPr>
          <a:lstStyle/>
          <a:p>
            <a:pPr algn="ctr"/>
            <a:r>
              <a:rPr lang="hu-HU" b="1" dirty="0" smtClean="0">
                <a:latin typeface="Book Antiqua" panose="02040602050305030304" pitchFamily="18" charset="0"/>
              </a:rPr>
              <a:t>City </a:t>
            </a:r>
            <a:r>
              <a:rPr lang="hu-HU" b="1" dirty="0" err="1" smtClean="0">
                <a:latin typeface="Book Antiqua" panose="02040602050305030304" pitchFamily="18" charset="0"/>
              </a:rPr>
              <a:t>Kids</a:t>
            </a:r>
            <a:r>
              <a:rPr lang="hu-HU" b="1" dirty="0" smtClean="0">
                <a:latin typeface="Book Antiqua" panose="02040602050305030304" pitchFamily="18" charset="0"/>
              </a:rPr>
              <a:t> angol nyelvű óvoda </a:t>
            </a:r>
            <a:endParaRPr lang="hu-HU" b="1" dirty="0">
              <a:latin typeface="Book Antiqua" panose="02040602050305030304" pitchFamily="18" charset="0"/>
            </a:endParaRP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801188" y="2534205"/>
            <a:ext cx="4598126" cy="19104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hu-HU" sz="2800" b="1" dirty="0" smtClean="0">
              <a:latin typeface="Book Antiqua" panose="02040602050305030304" pitchFamily="18" charset="0"/>
            </a:endParaRPr>
          </a:p>
          <a:p>
            <a:pPr marL="0" indent="0" algn="ctr">
              <a:buNone/>
            </a:pPr>
            <a:r>
              <a:rPr lang="hu-HU" sz="2800" b="1" dirty="0" smtClean="0">
                <a:latin typeface="Book Antiqua" panose="02040602050305030304" pitchFamily="18" charset="0"/>
              </a:rPr>
              <a:t>Gyakorlatot végző diák:</a:t>
            </a:r>
          </a:p>
          <a:p>
            <a:pPr marL="0" indent="0" algn="ctr">
              <a:buNone/>
            </a:pPr>
            <a:r>
              <a:rPr lang="hu-HU" sz="2800" b="1" dirty="0" err="1" smtClean="0">
                <a:latin typeface="Book Antiqua" panose="02040602050305030304" pitchFamily="18" charset="0"/>
              </a:rPr>
              <a:t>Linzenbold</a:t>
            </a:r>
            <a:r>
              <a:rPr lang="hu-HU" sz="2800" b="1" dirty="0" smtClean="0">
                <a:latin typeface="Book Antiqua" panose="02040602050305030304" pitchFamily="18" charset="0"/>
              </a:rPr>
              <a:t> Vivien</a:t>
            </a:r>
          </a:p>
        </p:txBody>
      </p:sp>
    </p:spTree>
    <p:extLst>
      <p:ext uri="{BB962C8B-B14F-4D97-AF65-F5344CB8AC3E}">
        <p14:creationId xmlns:p14="http://schemas.microsoft.com/office/powerpoint/2010/main" val="111816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87759" y="327896"/>
            <a:ext cx="8911687" cy="496352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latin typeface="Book Antiqua" panose="02040602050305030304" pitchFamily="18" charset="0"/>
              </a:rPr>
              <a:t>Életképek</a:t>
            </a:r>
            <a:endParaRPr lang="hu-HU" dirty="0">
              <a:latin typeface="Book Antiqua" panose="020406020503050303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57" y="1149532"/>
            <a:ext cx="7611291" cy="570846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96446" y="139334"/>
            <a:ext cx="5387705" cy="404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234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87218" y="616732"/>
            <a:ext cx="5118680" cy="1280890"/>
          </a:xfrm>
        </p:spPr>
        <p:txBody>
          <a:bodyPr>
            <a:normAutofit fontScale="90000"/>
          </a:bodyPr>
          <a:lstStyle/>
          <a:p>
            <a:r>
              <a:rPr lang="hu-HU" dirty="0">
                <a:latin typeface="Book Antiqua" panose="02040602050305030304" pitchFamily="18" charset="0"/>
              </a:rPr>
              <a:t>City </a:t>
            </a:r>
            <a:r>
              <a:rPr lang="hu-HU" dirty="0" err="1">
                <a:latin typeface="Book Antiqua" panose="02040602050305030304" pitchFamily="18" charset="0"/>
              </a:rPr>
              <a:t>Kids</a:t>
            </a:r>
            <a:r>
              <a:rPr lang="hu-HU" dirty="0">
                <a:latin typeface="Book Antiqua" panose="02040602050305030304" pitchFamily="18" charset="0"/>
              </a:rPr>
              <a:t> </a:t>
            </a:r>
            <a:r>
              <a:rPr lang="hu-HU" dirty="0" smtClean="0">
                <a:latin typeface="Book Antiqua" panose="02040602050305030304" pitchFamily="18" charset="0"/>
              </a:rPr>
              <a:t/>
            </a:r>
            <a:br>
              <a:rPr lang="hu-HU" dirty="0" smtClean="0">
                <a:latin typeface="Book Antiqua" panose="02040602050305030304" pitchFamily="18" charset="0"/>
              </a:rPr>
            </a:br>
            <a:r>
              <a:rPr lang="hu-HU" dirty="0" smtClean="0">
                <a:latin typeface="Book Antiqua" panose="02040602050305030304" pitchFamily="18" charset="0"/>
              </a:rPr>
              <a:t>angol </a:t>
            </a:r>
            <a:r>
              <a:rPr lang="hu-HU" dirty="0">
                <a:latin typeface="Book Antiqua" panose="02040602050305030304" pitchFamily="18" charset="0"/>
              </a:rPr>
              <a:t>nyelvű óvoda 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69205" y="2720583"/>
            <a:ext cx="4961926" cy="1212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800" dirty="0" smtClean="0">
                <a:latin typeface="Book Antiqua" panose="02040602050305030304" pitchFamily="18" charset="0"/>
              </a:rPr>
              <a:t>Gyakorlatot végző diák:</a:t>
            </a:r>
          </a:p>
          <a:p>
            <a:r>
              <a:rPr lang="hu-HU" sz="2800" dirty="0" smtClean="0">
                <a:latin typeface="Book Antiqua" panose="02040602050305030304" pitchFamily="18" charset="0"/>
              </a:rPr>
              <a:t> Szerencsi Ildikó</a:t>
            </a:r>
            <a:endParaRPr lang="hu-HU" sz="2800" dirty="0">
              <a:latin typeface="Book Antiqua" panose="020406020503050303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223" y="148931"/>
            <a:ext cx="5273464" cy="703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6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47578" y="736462"/>
            <a:ext cx="8911687" cy="496352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latin typeface="Book Antiqua" panose="02040602050305030304" pitchFamily="18" charset="0"/>
              </a:rPr>
              <a:t>Életképek</a:t>
            </a:r>
            <a:endParaRPr lang="hu-HU" dirty="0">
              <a:latin typeface="Book Antiqua" panose="0204060205030503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7269" y="940393"/>
            <a:ext cx="6641735" cy="498130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32" y="2759032"/>
            <a:ext cx="2991668" cy="399287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341" y="1730279"/>
            <a:ext cx="3762462" cy="502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41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393972" y="1469440"/>
            <a:ext cx="75743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600" b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In </a:t>
            </a:r>
            <a:r>
              <a:rPr lang="hu-HU" sz="3600" b="1" dirty="0" err="1" smtClean="0">
                <a:latin typeface="Book Antiqua" panose="02040602050305030304" pitchFamily="18" charset="0"/>
                <a:cs typeface="Arial" panose="020B0604020202020204" pitchFamily="34" charset="0"/>
              </a:rPr>
              <a:t>Harmony</a:t>
            </a:r>
            <a:r>
              <a:rPr lang="hu-HU" sz="3600" b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 – angol nyelvű óvoda</a:t>
            </a:r>
            <a:r>
              <a:rPr lang="hu-HU" sz="3600" b="1" dirty="0">
                <a:latin typeface="Book Antiqua" panose="02040602050305030304" pitchFamily="18" charset="0"/>
                <a:cs typeface="Arial" panose="020B0604020202020204" pitchFamily="34" charset="0"/>
              </a:rPr>
              <a:t/>
            </a:r>
            <a:br>
              <a:rPr lang="hu-HU" sz="3600" b="1" dirty="0">
                <a:latin typeface="Book Antiqua" panose="02040602050305030304" pitchFamily="18" charset="0"/>
                <a:cs typeface="Arial" panose="020B0604020202020204" pitchFamily="34" charset="0"/>
              </a:rPr>
            </a:br>
            <a:endParaRPr lang="hu-HU" sz="3600" dirty="0"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1074919" y="3010758"/>
            <a:ext cx="7072086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0"/>
              </a:spcBef>
              <a:buClr>
                <a:srgbClr val="A53010"/>
              </a:buClr>
            </a:pPr>
            <a:r>
              <a:rPr lang="hu-HU" sz="3600" b="1" dirty="0">
                <a:latin typeface="Book Antiqua" panose="02040602050305030304" pitchFamily="18" charset="0"/>
              </a:rPr>
              <a:t>Gyakorlatot végző diákok:</a:t>
            </a:r>
          </a:p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hu-HU" sz="3600" b="1" dirty="0" smtClean="0">
                <a:latin typeface="Book Antiqua" panose="02040602050305030304" pitchFamily="18" charset="0"/>
              </a:rPr>
              <a:t> </a:t>
            </a:r>
            <a:r>
              <a:rPr lang="hu-HU" sz="3600" b="1" dirty="0" err="1" smtClean="0">
                <a:latin typeface="Book Antiqua" panose="02040602050305030304" pitchFamily="18" charset="0"/>
              </a:rPr>
              <a:t>Ganyu</a:t>
            </a:r>
            <a:r>
              <a:rPr lang="hu-HU" sz="3600" b="1" dirty="0" smtClean="0">
                <a:latin typeface="Book Antiqua" panose="02040602050305030304" pitchFamily="18" charset="0"/>
              </a:rPr>
              <a:t> Zsófia</a:t>
            </a:r>
          </a:p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hu-HU" sz="3600" b="1" dirty="0">
                <a:latin typeface="Book Antiqua" panose="02040602050305030304" pitchFamily="18" charset="0"/>
              </a:rPr>
              <a:t> </a:t>
            </a:r>
            <a:r>
              <a:rPr lang="hu-HU" sz="3600" b="1" dirty="0" smtClean="0">
                <a:latin typeface="Book Antiqua" panose="02040602050305030304" pitchFamily="18" charset="0"/>
              </a:rPr>
              <a:t>Hegyes Bettina</a:t>
            </a:r>
          </a:p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hu-HU" sz="3600" b="1" dirty="0" smtClean="0">
                <a:latin typeface="Book Antiqua" panose="02040602050305030304" pitchFamily="18" charset="0"/>
              </a:rPr>
              <a:t> Szép Gréta Mirella</a:t>
            </a:r>
            <a:endParaRPr lang="hu-HU" sz="3600" b="1" dirty="0">
              <a:latin typeface="Book Antiqua" panose="02040602050305030304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6576" y="1591901"/>
            <a:ext cx="6640283" cy="373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1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26308" y="1320544"/>
            <a:ext cx="8911687" cy="496352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latin typeface="Book Antiqua" panose="02040602050305030304" pitchFamily="18" charset="0"/>
              </a:rPr>
              <a:t>Életképek</a:t>
            </a:r>
            <a:endParaRPr lang="hu-HU" dirty="0">
              <a:latin typeface="Book Antiqua" panose="020406020503050303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10" y="2699709"/>
            <a:ext cx="5775088" cy="404507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14" y="113211"/>
            <a:ext cx="5704113" cy="320856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216" y="3595007"/>
            <a:ext cx="5599611" cy="314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99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err="1">
                <a:latin typeface="Book Antiqua" panose="02040602050305030304" pitchFamily="18" charset="0"/>
              </a:rPr>
              <a:t>Eurolider</a:t>
            </a:r>
            <a:r>
              <a:rPr lang="hu-HU" b="1" dirty="0">
                <a:latin typeface="Book Antiqua" panose="02040602050305030304" pitchFamily="18" charset="0"/>
              </a:rPr>
              <a:t> </a:t>
            </a:r>
            <a:r>
              <a:rPr lang="hu-HU" b="1" dirty="0" err="1">
                <a:latin typeface="Book Antiqua" panose="02040602050305030304" pitchFamily="18" charset="0"/>
              </a:rPr>
              <a:t>Sp</a:t>
            </a:r>
            <a:r>
              <a:rPr lang="hu-HU" b="1" dirty="0">
                <a:latin typeface="Book Antiqua" panose="02040602050305030304" pitchFamily="18" charset="0"/>
              </a:rPr>
              <a:t>. z </a:t>
            </a:r>
            <a:r>
              <a:rPr lang="hu-HU" b="1" dirty="0" err="1">
                <a:latin typeface="Book Antiqua" panose="02040602050305030304" pitchFamily="18" charset="0"/>
              </a:rPr>
              <a:t>o.o</a:t>
            </a:r>
            <a:r>
              <a:rPr lang="hu-HU" b="1" dirty="0">
                <a:latin typeface="Book Antiqua" panose="02040602050305030304" pitchFamily="18" charset="0"/>
              </a:rPr>
              <a:t>.</a:t>
            </a:r>
            <a:r>
              <a:rPr lang="hu-HU" b="1" dirty="0" smtClean="0">
                <a:latin typeface="Book Antiqua" panose="02040602050305030304" pitchFamily="18" charset="0"/>
              </a:rPr>
              <a:t> </a:t>
            </a:r>
            <a:endParaRPr lang="hu-HU" b="1" dirty="0">
              <a:latin typeface="Book Antiqua" panose="0204060205030503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76" y="3169919"/>
            <a:ext cx="4285071" cy="352378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335" y="39311"/>
            <a:ext cx="3605983" cy="3326919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4985068" y="3609419"/>
            <a:ext cx="7072086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0"/>
              </a:spcBef>
              <a:buClr>
                <a:srgbClr val="A53010"/>
              </a:buClr>
            </a:pPr>
            <a:r>
              <a:rPr lang="hu-HU" sz="3600" b="1" dirty="0">
                <a:latin typeface="Book Antiqua" panose="02040602050305030304" pitchFamily="18" charset="0"/>
              </a:rPr>
              <a:t>Gyakorlatot végző diákok:</a:t>
            </a:r>
          </a:p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hu-HU" sz="3600" b="1" dirty="0" smtClean="0">
                <a:latin typeface="Book Antiqua" panose="02040602050305030304" pitchFamily="18" charset="0"/>
              </a:rPr>
              <a:t> Kerezsi Kata</a:t>
            </a:r>
          </a:p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hu-HU" sz="3600" b="1" dirty="0">
                <a:latin typeface="Book Antiqua" panose="02040602050305030304" pitchFamily="18" charset="0"/>
              </a:rPr>
              <a:t> </a:t>
            </a:r>
            <a:r>
              <a:rPr lang="hu-HU" sz="3600" b="1" dirty="0" smtClean="0">
                <a:latin typeface="Book Antiqua" panose="02040602050305030304" pitchFamily="18" charset="0"/>
              </a:rPr>
              <a:t>Rákosi Kitti</a:t>
            </a:r>
          </a:p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hu-HU" sz="3600" b="1" dirty="0" smtClean="0">
                <a:latin typeface="Book Antiqua" panose="02040602050305030304" pitchFamily="18" charset="0"/>
              </a:rPr>
              <a:t> </a:t>
            </a:r>
            <a:r>
              <a:rPr lang="hu-HU" sz="3600" b="1" dirty="0" err="1" smtClean="0">
                <a:latin typeface="Book Antiqua" panose="02040602050305030304" pitchFamily="18" charset="0"/>
              </a:rPr>
              <a:t>Szlavita</a:t>
            </a:r>
            <a:r>
              <a:rPr lang="hu-HU" sz="3600" b="1" dirty="0" smtClean="0">
                <a:latin typeface="Book Antiqua" panose="02040602050305030304" pitchFamily="18" charset="0"/>
              </a:rPr>
              <a:t> Szimonetta Valéria</a:t>
            </a:r>
            <a:endParaRPr lang="hu-HU" sz="36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1832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84" y="2908663"/>
            <a:ext cx="6716888" cy="3778250"/>
          </a:xfrm>
        </p:spPr>
      </p:pic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1298841" y="1151026"/>
            <a:ext cx="2872565" cy="1280890"/>
          </a:xfrm>
        </p:spPr>
        <p:txBody>
          <a:bodyPr>
            <a:normAutofit/>
          </a:bodyPr>
          <a:lstStyle/>
          <a:p>
            <a:r>
              <a:rPr lang="hu-HU" dirty="0" smtClean="0">
                <a:latin typeface="Book Antiqua" panose="02040602050305030304" pitchFamily="18" charset="0"/>
              </a:rPr>
              <a:t>Életképek</a:t>
            </a:r>
            <a:endParaRPr lang="hu-HU" dirty="0">
              <a:latin typeface="Book Antiqua" panose="020406020503050303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21015" y="1621837"/>
            <a:ext cx="6379026" cy="358820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24548" y="226425"/>
            <a:ext cx="3298478" cy="247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10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02448" y="3073176"/>
            <a:ext cx="4733105" cy="2662371"/>
          </a:xfrm>
        </p:spPr>
      </p:pic>
      <p:sp>
        <p:nvSpPr>
          <p:cNvPr id="4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err="1">
                <a:latin typeface="Book Antiqua" panose="02040602050305030304" pitchFamily="18" charset="0"/>
              </a:rPr>
              <a:t>Dolnośląska</a:t>
            </a:r>
            <a:r>
              <a:rPr lang="hu-HU" b="1" dirty="0">
                <a:latin typeface="Book Antiqua" panose="02040602050305030304" pitchFamily="18" charset="0"/>
              </a:rPr>
              <a:t> </a:t>
            </a:r>
            <a:r>
              <a:rPr lang="hu-HU" b="1" dirty="0" err="1" smtClean="0">
                <a:latin typeface="Book Antiqua" panose="02040602050305030304" pitchFamily="18" charset="0"/>
              </a:rPr>
              <a:t>Organizacja</a:t>
            </a:r>
            <a:r>
              <a:rPr lang="hu-HU" b="1" dirty="0" smtClean="0">
                <a:latin typeface="Book Antiqua" panose="02040602050305030304" pitchFamily="18" charset="0"/>
              </a:rPr>
              <a:t> </a:t>
            </a:r>
            <a:r>
              <a:rPr lang="hu-HU" b="1" dirty="0" err="1" smtClean="0">
                <a:latin typeface="Book Antiqua" panose="02040602050305030304" pitchFamily="18" charset="0"/>
              </a:rPr>
              <a:t>Turystyczna</a:t>
            </a:r>
            <a:r>
              <a:rPr lang="hu-HU" b="1" dirty="0" smtClean="0">
                <a:latin typeface="Book Antiqua" panose="02040602050305030304" pitchFamily="18" charset="0"/>
              </a:rPr>
              <a:t> –</a:t>
            </a:r>
            <a:r>
              <a:rPr lang="hu-HU" dirty="0" smtClean="0">
                <a:latin typeface="Book Antiqua" panose="02040602050305030304" pitchFamily="18" charset="0"/>
              </a:rPr>
              <a:t> </a:t>
            </a:r>
            <a:br>
              <a:rPr lang="hu-HU" dirty="0" smtClean="0">
                <a:latin typeface="Book Antiqua" panose="02040602050305030304" pitchFamily="18" charset="0"/>
              </a:rPr>
            </a:br>
            <a:r>
              <a:rPr lang="hu-HU" dirty="0">
                <a:latin typeface="Book Antiqua" panose="02040602050305030304" pitchFamily="18" charset="0"/>
              </a:rPr>
              <a:t>Alsó-Sziléziai Turisztikai Szervezet</a:t>
            </a:r>
            <a:endParaRPr lang="hu-HU" b="1" dirty="0">
              <a:latin typeface="Book Antiqua" panose="020406020503050303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2919553"/>
            <a:ext cx="5135148" cy="3851361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2664823" y="1761062"/>
            <a:ext cx="6226628" cy="1764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0"/>
              </a:spcBef>
              <a:buClr>
                <a:srgbClr val="A53010"/>
              </a:buClr>
            </a:pPr>
            <a:r>
              <a:rPr lang="hu-HU" sz="2800" dirty="0">
                <a:latin typeface="Book Antiqua" panose="02040602050305030304" pitchFamily="18" charset="0"/>
              </a:rPr>
              <a:t>Gyakorlatot végző </a:t>
            </a:r>
            <a:r>
              <a:rPr lang="hu-HU" sz="2800" dirty="0" smtClean="0">
                <a:latin typeface="Book Antiqua" panose="02040602050305030304" pitchFamily="18" charset="0"/>
              </a:rPr>
              <a:t>diák</a:t>
            </a:r>
            <a:r>
              <a:rPr lang="hu-HU" sz="2800" dirty="0">
                <a:latin typeface="Book Antiqua" panose="02040602050305030304" pitchFamily="18" charset="0"/>
              </a:rPr>
              <a:t>:</a:t>
            </a:r>
          </a:p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hu-HU" sz="2800" dirty="0" smtClean="0">
                <a:latin typeface="Book Antiqua" panose="02040602050305030304" pitchFamily="18" charset="0"/>
              </a:rPr>
              <a:t> </a:t>
            </a:r>
            <a:r>
              <a:rPr lang="hu-HU" sz="2800" dirty="0" err="1" smtClean="0">
                <a:latin typeface="Book Antiqua" panose="02040602050305030304" pitchFamily="18" charset="0"/>
              </a:rPr>
              <a:t>Gajdosi</a:t>
            </a:r>
            <a:r>
              <a:rPr lang="hu-HU" sz="2800" dirty="0" smtClean="0">
                <a:latin typeface="Book Antiqua" panose="02040602050305030304" pitchFamily="18" charset="0"/>
              </a:rPr>
              <a:t> Kristóf</a:t>
            </a:r>
          </a:p>
          <a:p>
            <a:pPr lvl="0">
              <a:spcBef>
                <a:spcPts val="1000"/>
              </a:spcBef>
              <a:buClr>
                <a:srgbClr val="A53010"/>
              </a:buClr>
            </a:pPr>
            <a:endParaRPr lang="hu-HU" sz="36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796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697" y="0"/>
            <a:ext cx="4848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1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1826570" y="728612"/>
            <a:ext cx="2440629" cy="1280890"/>
          </a:xfrm>
        </p:spPr>
        <p:txBody>
          <a:bodyPr>
            <a:normAutofit/>
          </a:bodyPr>
          <a:lstStyle/>
          <a:p>
            <a:r>
              <a:rPr lang="hu-HU" dirty="0" smtClean="0">
                <a:latin typeface="Book Antiqua" panose="02040602050305030304" pitchFamily="18" charset="0"/>
              </a:rPr>
              <a:t>Életképek</a:t>
            </a:r>
            <a:endParaRPr lang="hu-HU" dirty="0">
              <a:latin typeface="Book Antiqua" panose="02040602050305030304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46757" y="1579425"/>
            <a:ext cx="6516920" cy="366576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2502983"/>
            <a:ext cx="7409397" cy="416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409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The </a:t>
            </a:r>
            <a:r>
              <a:rPr lang="hu-HU" b="1" dirty="0" err="1" smtClean="0">
                <a:latin typeface="Book Antiqua" panose="02040602050305030304" pitchFamily="18" charset="0"/>
                <a:cs typeface="Arial" panose="020B0604020202020204" pitchFamily="34" charset="0"/>
              </a:rPr>
              <a:t>Granary</a:t>
            </a:r>
            <a:r>
              <a:rPr lang="hu-HU" b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 – La </a:t>
            </a:r>
            <a:r>
              <a:rPr lang="hu-HU" b="1" dirty="0" err="1" smtClean="0">
                <a:latin typeface="Book Antiqua" panose="02040602050305030304" pitchFamily="18" charset="0"/>
                <a:cs typeface="Arial" panose="020B0604020202020204" pitchFamily="34" charset="0"/>
              </a:rPr>
              <a:t>Suite</a:t>
            </a:r>
            <a:r>
              <a:rPr lang="hu-HU" b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 Hotel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455612" y="2029484"/>
            <a:ext cx="4499565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spcBef>
                <a:spcPts val="1000"/>
              </a:spcBef>
              <a:buClr>
                <a:srgbClr val="A53010"/>
              </a:buClr>
              <a:buNone/>
            </a:pPr>
            <a:r>
              <a:rPr lang="hu-HU" sz="2800" b="1" dirty="0">
                <a:latin typeface="Book Antiqua" panose="02040602050305030304" pitchFamily="18" charset="0"/>
              </a:rPr>
              <a:t>Gyakorlatot végző diákok:</a:t>
            </a:r>
          </a:p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hu-HU" sz="2800" b="1" dirty="0" smtClean="0">
                <a:latin typeface="Book Antiqua" panose="02040602050305030304" pitchFamily="18" charset="0"/>
              </a:rPr>
              <a:t> Balogh Gréta</a:t>
            </a:r>
          </a:p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hu-HU" sz="2800" b="1" dirty="0" smtClean="0">
                <a:latin typeface="Book Antiqua" panose="02040602050305030304" pitchFamily="18" charset="0"/>
              </a:rPr>
              <a:t>Tóth Roxána Erzsébet</a:t>
            </a:r>
          </a:p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endParaRPr lang="hu-HU" sz="3600" b="1" dirty="0">
              <a:latin typeface="Book Antiqua" panose="02040602050305030304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69985" y="1698171"/>
            <a:ext cx="6804298" cy="510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449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1826569" y="772885"/>
            <a:ext cx="2440629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 smtClean="0">
                <a:latin typeface="Book Antiqua" panose="02040602050305030304" pitchFamily="18" charset="0"/>
              </a:rPr>
              <a:t>Életképek</a:t>
            </a:r>
            <a:endParaRPr lang="hu-HU" dirty="0">
              <a:latin typeface="Book Antiqua" panose="02040602050305030304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9964" y="3666308"/>
            <a:ext cx="4066904" cy="305017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0596" y="1582377"/>
            <a:ext cx="6596740" cy="371066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4176" y="2628357"/>
            <a:ext cx="4672148" cy="350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100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59627" y="597984"/>
            <a:ext cx="8911687" cy="1280890"/>
          </a:xfrm>
        </p:spPr>
        <p:txBody>
          <a:bodyPr/>
          <a:lstStyle/>
          <a:p>
            <a:r>
              <a:rPr lang="hu-HU" b="1" dirty="0" smtClean="0">
                <a:latin typeface="Book Antiqua" panose="02040602050305030304" pitchFamily="18" charset="0"/>
              </a:rPr>
              <a:t>Naplóírás</a:t>
            </a:r>
            <a:endParaRPr lang="hu-HU" b="1" dirty="0">
              <a:latin typeface="Book Antiqua" panose="0204060205030503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12961" y="1524000"/>
            <a:ext cx="4186056" cy="3777622"/>
          </a:xfrm>
        </p:spPr>
        <p:txBody>
          <a:bodyPr/>
          <a:lstStyle/>
          <a:p>
            <a:r>
              <a:rPr lang="hu-HU" sz="2800" dirty="0" smtClean="0"/>
              <a:t>A három hét alatt minden este naplóba írtuk le az aznapi élményeinket, az új ismereteinket, tapasztalatainkat</a:t>
            </a:r>
            <a:endParaRPr lang="hu-HU" sz="28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42858" y="747444"/>
            <a:ext cx="5490754" cy="411806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857" y="2979056"/>
            <a:ext cx="2798173" cy="373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710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2514" y="278674"/>
            <a:ext cx="9431971" cy="1785836"/>
          </a:xfrm>
        </p:spPr>
        <p:txBody>
          <a:bodyPr/>
          <a:lstStyle/>
          <a:p>
            <a:r>
              <a:rPr lang="hu-HU" b="1" dirty="0" smtClean="0">
                <a:latin typeface="Book Antiqua" panose="02040602050305030304" pitchFamily="18" charset="0"/>
              </a:rPr>
              <a:t>KIKAPCSOLÓDÁS, SZABADIDŐ ELTÖLTÉSE</a:t>
            </a:r>
            <a:endParaRPr lang="hu-HU" b="1" dirty="0">
              <a:latin typeface="Book Antiqua" panose="020406020503050303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05530" y="1556656"/>
            <a:ext cx="6754949" cy="506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546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60583" y="1122307"/>
            <a:ext cx="4033833" cy="1280890"/>
          </a:xfrm>
        </p:spPr>
        <p:txBody>
          <a:bodyPr>
            <a:normAutofit/>
          </a:bodyPr>
          <a:lstStyle/>
          <a:p>
            <a:pPr algn="ctr"/>
            <a:r>
              <a:rPr lang="hu-HU" sz="4000" b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Egy kis lazítás</a:t>
            </a:r>
            <a:endParaRPr lang="hu-HU" sz="5400" b="1" dirty="0"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30" y="3558054"/>
            <a:ext cx="6621331" cy="321870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6848" y="254318"/>
            <a:ext cx="4213735" cy="316030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150" y="284536"/>
            <a:ext cx="3061138" cy="626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0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801232" y="646197"/>
            <a:ext cx="5405901" cy="129614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u-HU" sz="4000" b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Projektnap</a:t>
            </a:r>
            <a:endParaRPr lang="hu-HU" sz="4000" b="1" dirty="0"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29326" y="150553"/>
            <a:ext cx="4255972" cy="319197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41" y="3203324"/>
            <a:ext cx="2687683" cy="3583577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59" y="3594921"/>
            <a:ext cx="4255974" cy="319198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326" y="3594921"/>
            <a:ext cx="4255972" cy="3191980"/>
          </a:xfrm>
          <a:prstGeom prst="rect">
            <a:avLst/>
          </a:prstGeom>
        </p:spPr>
      </p:pic>
      <p:sp>
        <p:nvSpPr>
          <p:cNvPr id="15" name="Tartalom helye 4"/>
          <p:cNvSpPr>
            <a:spLocks noGrp="1"/>
          </p:cNvSpPr>
          <p:nvPr>
            <p:ph sz="half" idx="1"/>
          </p:nvPr>
        </p:nvSpPr>
        <p:spPr>
          <a:xfrm>
            <a:off x="3381692" y="1314513"/>
            <a:ext cx="4313864" cy="3777622"/>
          </a:xfrm>
        </p:spPr>
        <p:txBody>
          <a:bodyPr>
            <a:normAutofit/>
          </a:bodyPr>
          <a:lstStyle/>
          <a:p>
            <a:r>
              <a:rPr lang="hu-HU" sz="2800" dirty="0" smtClean="0"/>
              <a:t>Különböző játékos programokat szerveztünk egymásnak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715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24000" y="260648"/>
            <a:ext cx="3995936" cy="288032"/>
          </a:xfrm>
        </p:spPr>
        <p:txBody>
          <a:bodyPr>
            <a:normAutofit fontScale="90000"/>
          </a:bodyPr>
          <a:lstStyle/>
          <a:p>
            <a:pPr algn="l"/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/>
              <a:t/>
            </a:r>
            <a:br>
              <a:rPr lang="hu-HU" sz="2400" dirty="0"/>
            </a:br>
            <a:endParaRPr lang="hu-HU" sz="2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1692357" y="618314"/>
            <a:ext cx="9258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err="1" smtClean="0">
                <a:latin typeface="Book Antiqua" panose="02040602050305030304" pitchFamily="18" charset="0"/>
                <a:cs typeface="Arial" panose="020B0604020202020204" pitchFamily="34" charset="0"/>
              </a:rPr>
              <a:t>Wroclaw</a:t>
            </a:r>
            <a:r>
              <a:rPr lang="hu-HU" sz="4000" b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 a törpék városa</a:t>
            </a:r>
            <a:endParaRPr lang="hu-HU" sz="4000" b="1" dirty="0"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189" y="3630661"/>
            <a:ext cx="2371160" cy="316154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830" y="99236"/>
            <a:ext cx="4245470" cy="3188249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063" y="3630661"/>
            <a:ext cx="2387237" cy="3182983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1693360"/>
            <a:ext cx="2308810" cy="5132663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935" y="4362994"/>
            <a:ext cx="1821911" cy="2429215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268" y="3479411"/>
            <a:ext cx="2484599" cy="3312798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127" y="1283000"/>
            <a:ext cx="1708629" cy="305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5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5381898" y="348343"/>
            <a:ext cx="6699611" cy="1280890"/>
          </a:xfrm>
        </p:spPr>
        <p:txBody>
          <a:bodyPr>
            <a:normAutofit fontScale="90000"/>
          </a:bodyPr>
          <a:lstStyle/>
          <a:p>
            <a:pPr marL="285750" indent="-285750"/>
            <a:r>
              <a:rPr lang="hu-HU" sz="4400" b="1" dirty="0" err="1" smtClean="0">
                <a:latin typeface="Book Antiqua" panose="02040602050305030304" pitchFamily="18" charset="0"/>
                <a:cs typeface="Arial" panose="020B0604020202020204" pitchFamily="34" charset="0"/>
              </a:rPr>
              <a:t>Sky</a:t>
            </a:r>
            <a:r>
              <a:rPr lang="hu-HU" sz="4400" b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 Tower meglátogatása</a:t>
            </a:r>
            <a:endParaRPr lang="hu-HU" dirty="0">
              <a:latin typeface="Book Antiqua" panose="0204060205030503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28" y="444137"/>
            <a:ext cx="4758145" cy="634419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45" y="1558834"/>
            <a:ext cx="3922122" cy="522949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8608966" y="3416480"/>
            <a:ext cx="3853543" cy="289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1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8244582" y="4759678"/>
            <a:ext cx="3668743" cy="1944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Clr>
                <a:srgbClr val="A53010"/>
              </a:buClr>
            </a:pPr>
            <a:r>
              <a:rPr lang="hu-HU" sz="2800" b="1" dirty="0" smtClean="0">
                <a:latin typeface="Book Antiqua" panose="02040602050305030304" pitchFamily="18" charset="0"/>
              </a:rPr>
              <a:t>Gitár Rekordkísérlet </a:t>
            </a:r>
            <a:r>
              <a:rPr lang="hu-HU" sz="2800" dirty="0" smtClean="0">
                <a:latin typeface="Book Antiqua" panose="02040602050305030304" pitchFamily="18" charset="0"/>
              </a:rPr>
              <a:t>ahol 7676 zenész gitározott egyszerre</a:t>
            </a:r>
            <a:endParaRPr lang="hu-HU" sz="2800" dirty="0">
              <a:latin typeface="Book Antiqua" panose="02040602050305030304" pitchFamily="18" charset="0"/>
            </a:endParaRPr>
          </a:p>
          <a:p>
            <a:pPr lvl="2">
              <a:spcBef>
                <a:spcPts val="1000"/>
              </a:spcBef>
              <a:buClr>
                <a:srgbClr val="A53010"/>
              </a:buClr>
            </a:pPr>
            <a:endParaRPr lang="hu-HU" sz="2800" dirty="0">
              <a:solidFill>
                <a:prstClr val="black">
                  <a:lumMod val="75000"/>
                  <a:lumOff val="25000"/>
                </a:prstClr>
              </a:solidFill>
              <a:latin typeface="Book Antiqua" panose="02040602050305030304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4655"/>
            <a:ext cx="4734649" cy="355098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29295" y="3581782"/>
            <a:ext cx="4042828" cy="303212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" y="0"/>
            <a:ext cx="4632871" cy="3474654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8" y="17418"/>
            <a:ext cx="5335452" cy="400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4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4373" y="339032"/>
            <a:ext cx="3941618" cy="703226"/>
          </a:xfrm>
        </p:spPr>
        <p:txBody>
          <a:bodyPr>
            <a:normAutofit/>
          </a:bodyPr>
          <a:lstStyle/>
          <a:p>
            <a:r>
              <a:rPr lang="hu-HU" sz="4000" b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Kiválasztás</a:t>
            </a:r>
            <a:endParaRPr lang="hu-HU" sz="4000" b="1" dirty="0"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40229" y="1272835"/>
            <a:ext cx="7037937" cy="3047217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hu-HU" sz="3200" dirty="0" smtClean="0">
                <a:latin typeface="Book Antiqua" panose="02040602050305030304" pitchFamily="18" charset="0"/>
                <a:cs typeface="Arial" panose="020B0604020202020204" pitchFamily="34" charset="0"/>
              </a:rPr>
              <a:t>Magyar </a:t>
            </a:r>
            <a:r>
              <a:rPr lang="hu-HU" sz="3200" dirty="0">
                <a:latin typeface="Book Antiqua" panose="02040602050305030304" pitchFamily="18" charset="0"/>
                <a:cs typeface="Arial" panose="020B0604020202020204" pitchFamily="34" charset="0"/>
              </a:rPr>
              <a:t>és angol </a:t>
            </a:r>
            <a:r>
              <a:rPr lang="hu-HU" sz="3200" dirty="0" smtClean="0">
                <a:latin typeface="Book Antiqua" panose="02040602050305030304" pitchFamily="18" charset="0"/>
                <a:cs typeface="Arial" panose="020B0604020202020204" pitchFamily="34" charset="0"/>
              </a:rPr>
              <a:t>nyelvű </a:t>
            </a:r>
            <a:r>
              <a:rPr lang="hu-HU" sz="3200" dirty="0" err="1" smtClean="0">
                <a:latin typeface="Book Antiqua" panose="02040602050305030304" pitchFamily="18" charset="0"/>
                <a:cs typeface="Arial" panose="020B0604020202020204" pitchFamily="34" charset="0"/>
              </a:rPr>
              <a:t>Europass</a:t>
            </a:r>
            <a:r>
              <a:rPr lang="hu-HU" sz="3200" dirty="0" smtClean="0">
                <a:latin typeface="Book Antiqua" panose="02040602050305030304" pitchFamily="18" charset="0"/>
                <a:cs typeface="Arial" panose="020B0604020202020204" pitchFamily="34" charset="0"/>
              </a:rPr>
              <a:t> önéletrajz és motivációs levél alapján, szaktanárok és osztályfőnökök bevonásával, 2022 márciusában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hu-HU" sz="3200" dirty="0" smtClean="0">
                <a:latin typeface="Book Antiqua" panose="02040602050305030304" pitchFamily="18" charset="0"/>
                <a:cs typeface="Arial" panose="020B0604020202020204" pitchFamily="34" charset="0"/>
              </a:rPr>
              <a:t>megtörtént a tanulók kiválasztása</a:t>
            </a:r>
          </a:p>
          <a:p>
            <a:pPr marL="0" indent="0">
              <a:buNone/>
            </a:pPr>
            <a:endParaRPr lang="hu-H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319" y="548640"/>
            <a:ext cx="4127011" cy="545355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983" y="4181107"/>
            <a:ext cx="5188760" cy="252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5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700973" y="5038076"/>
            <a:ext cx="5235369" cy="1205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hu-HU" sz="3600" b="1" dirty="0" smtClean="0">
                <a:latin typeface="Book Antiqua" panose="02040602050305030304" pitchFamily="18" charset="0"/>
              </a:rPr>
              <a:t>Japánkert</a:t>
            </a:r>
            <a:endParaRPr lang="hu-HU" sz="3600" b="1" dirty="0">
              <a:latin typeface="Book Antiqua" panose="02040602050305030304" pitchFamily="18" charset="0"/>
            </a:endParaRPr>
          </a:p>
          <a:p>
            <a:pPr lvl="2">
              <a:spcBef>
                <a:spcPts val="1000"/>
              </a:spcBef>
              <a:buClr>
                <a:srgbClr val="A53010"/>
              </a:buClr>
            </a:pPr>
            <a:endParaRPr lang="hu-HU" sz="2800" dirty="0">
              <a:solidFill>
                <a:prstClr val="black">
                  <a:lumMod val="75000"/>
                  <a:lumOff val="25000"/>
                </a:prstClr>
              </a:solidFill>
              <a:latin typeface="Book Antiqua" panose="02040602050305030304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6577875" cy="493340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656" y="226422"/>
            <a:ext cx="5184503" cy="388837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14422" y="4114799"/>
            <a:ext cx="3657601" cy="274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2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1208973" y="4880758"/>
            <a:ext cx="5235369" cy="1641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hu-HU" sz="2800" dirty="0" smtClean="0">
                <a:latin typeface="Book Antiqua" panose="02040602050305030304" pitchFamily="18" charset="0"/>
              </a:rPr>
              <a:t>Múzeumok éjszakája</a:t>
            </a:r>
            <a:endParaRPr lang="hu-HU" sz="2800" dirty="0">
              <a:latin typeface="Book Antiqua" panose="02040602050305030304" pitchFamily="18" charset="0"/>
            </a:endParaRPr>
          </a:p>
          <a:p>
            <a:pPr marL="342900" indent="-3429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hu-HU" sz="2800" dirty="0" smtClean="0">
                <a:latin typeface="Book Antiqua" panose="02040602050305030304" pitchFamily="18" charset="0"/>
              </a:rPr>
              <a:t>Esti séták</a:t>
            </a:r>
          </a:p>
          <a:p>
            <a:pPr lvl="2">
              <a:spcBef>
                <a:spcPts val="1000"/>
              </a:spcBef>
              <a:buClr>
                <a:srgbClr val="A53010"/>
              </a:buClr>
            </a:pPr>
            <a:endParaRPr lang="hu-HU" sz="2800" dirty="0">
              <a:solidFill>
                <a:prstClr val="black">
                  <a:lumMod val="75000"/>
                  <a:lumOff val="25000"/>
                </a:prstClr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90" y="70332"/>
            <a:ext cx="4482008" cy="336150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329" y="3370217"/>
            <a:ext cx="4576169" cy="3487783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9466" y="644977"/>
            <a:ext cx="3975463" cy="2981597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698" y="148043"/>
            <a:ext cx="3805157" cy="285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9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418298" y="165462"/>
            <a:ext cx="3946254" cy="1123406"/>
          </a:xfrm>
        </p:spPr>
        <p:txBody>
          <a:bodyPr/>
          <a:lstStyle/>
          <a:p>
            <a:r>
              <a:rPr lang="hu-HU" sz="3200" dirty="0">
                <a:latin typeface="Book Antiqua" panose="02040602050305030304" pitchFamily="18" charset="0"/>
              </a:rPr>
              <a:t>Trambulinpark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3372" y="473529"/>
            <a:ext cx="3788229" cy="284117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3256" y="4902511"/>
            <a:ext cx="4715691" cy="353676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48" y="931817"/>
            <a:ext cx="4987108" cy="374033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4553" y="3569968"/>
            <a:ext cx="4036423" cy="302731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82824" y="662956"/>
            <a:ext cx="5303647" cy="397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205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847639"/>
          </a:xfrm>
        </p:spPr>
        <p:txBody>
          <a:bodyPr/>
          <a:lstStyle/>
          <a:p>
            <a:r>
              <a:rPr lang="hu-HU" b="1" dirty="0" smtClean="0">
                <a:latin typeface="Book Antiqua" panose="02040602050305030304" pitchFamily="18" charset="0"/>
              </a:rPr>
              <a:t>Multimédia Szökőkút</a:t>
            </a:r>
            <a:endParaRPr lang="hu-HU" b="1" dirty="0">
              <a:latin typeface="Book Antiqua" panose="02040602050305030304" pitchFamily="18" charset="0"/>
            </a:endParaRPr>
          </a:p>
        </p:txBody>
      </p:sp>
      <p:pic>
        <p:nvPicPr>
          <p:cNvPr id="3" name="video-165454696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9819" y="1471749"/>
            <a:ext cx="9102215" cy="523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3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6585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53189" y="269966"/>
            <a:ext cx="89154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200" dirty="0" smtClean="0"/>
              <a:t>Szorítottunk az érettségizőknek </a:t>
            </a:r>
            <a:r>
              <a:rPr lang="hu-HU" sz="3200" dirty="0" smtClean="0">
                <a:sym typeface="Wingdings" panose="05000000000000000000" pitchFamily="2" charset="2"/>
              </a:rPr>
              <a:t></a:t>
            </a:r>
            <a:endParaRPr lang="hu-HU" sz="32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64524" y="940525"/>
            <a:ext cx="7672253" cy="575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947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10741" y="1043744"/>
            <a:ext cx="7741921" cy="580644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02010" y="423813"/>
            <a:ext cx="9974585" cy="883292"/>
          </a:xfrm>
        </p:spPr>
        <p:txBody>
          <a:bodyPr>
            <a:noAutofit/>
          </a:bodyPr>
          <a:lstStyle/>
          <a:p>
            <a:r>
              <a:rPr lang="en-US" sz="4000" b="1" cap="all" dirty="0">
                <a:latin typeface="Book Antiqua" panose="02040602050305030304" pitchFamily="18" charset="0"/>
                <a:cs typeface="Arial" panose="020B0604020202020204" pitchFamily="34" charset="0"/>
              </a:rPr>
              <a:t>Miért </a:t>
            </a:r>
            <a:r>
              <a:rPr lang="en-US" sz="4000" b="1" cap="all" dirty="0" err="1">
                <a:latin typeface="Book Antiqua" panose="02040602050305030304" pitchFamily="18" charset="0"/>
                <a:cs typeface="Arial" panose="020B0604020202020204" pitchFamily="34" charset="0"/>
              </a:rPr>
              <a:t>jó</a:t>
            </a:r>
            <a:r>
              <a:rPr lang="en-US" sz="4000" b="1" cap="all" dirty="0"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4000" b="1" cap="all" dirty="0" err="1">
                <a:latin typeface="Book Antiqua" panose="02040602050305030304" pitchFamily="18" charset="0"/>
                <a:cs typeface="Arial" panose="020B0604020202020204" pitchFamily="34" charset="0"/>
              </a:rPr>
              <a:t>az</a:t>
            </a:r>
            <a:r>
              <a:rPr lang="en-US" sz="4000" b="1" cap="all" dirty="0"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4000" b="1" cap="all" dirty="0" err="1">
                <a:latin typeface="Book Antiqua" panose="02040602050305030304" pitchFamily="18" charset="0"/>
                <a:cs typeface="Arial" panose="020B0604020202020204" pitchFamily="34" charset="0"/>
              </a:rPr>
              <a:t>erasmus</a:t>
            </a:r>
            <a:r>
              <a:rPr lang="en-US" sz="4000" b="1" cap="all" dirty="0">
                <a:latin typeface="Book Antiqua" panose="02040602050305030304" pitchFamily="18" charset="0"/>
                <a:cs typeface="Arial" panose="020B0604020202020204" pitchFamily="34" charset="0"/>
              </a:rPr>
              <a:t>+ program?</a:t>
            </a:r>
            <a:endParaRPr lang="hu-HU" sz="4000" b="1" dirty="0"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Kép 2" descr="H:\1. Budai\1. Erasmus\2018 Prága\Logó\EU flag-Erasmus+_vect_PO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5512526"/>
            <a:ext cx="4946469" cy="12331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76951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b="1" dirty="0">
                <a:latin typeface="Book Antiqua" panose="02040602050305030304" pitchFamily="18" charset="0"/>
                <a:cs typeface="Arial" panose="020B0604020202020204" pitchFamily="34" charset="0"/>
              </a:rPr>
              <a:t>Miért </a:t>
            </a:r>
            <a:r>
              <a:rPr lang="hu-HU" sz="4000" b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ajánljuk </a:t>
            </a:r>
            <a:r>
              <a:rPr lang="hu-HU" sz="4000" b="1" dirty="0">
                <a:latin typeface="Book Antiqua" panose="02040602050305030304" pitchFamily="18" charset="0"/>
                <a:cs typeface="Arial" panose="020B0604020202020204" pitchFamily="34" charset="0"/>
              </a:rPr>
              <a:t>az Erasmust?</a:t>
            </a:r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89212" y="2119085"/>
            <a:ext cx="8915400" cy="4213051"/>
          </a:xfrm>
        </p:spPr>
        <p:txBody>
          <a:bodyPr>
            <a:normAutofit/>
          </a:bodyPr>
          <a:lstStyle/>
          <a:p>
            <a:r>
              <a:rPr lang="hu-HU" sz="2800" dirty="0" smtClean="0">
                <a:latin typeface="Book Antiqua" panose="02040602050305030304" pitchFamily="18" charset="0"/>
              </a:rPr>
              <a:t> Szakmai tapasztalatot szerezhetsz</a:t>
            </a:r>
          </a:p>
          <a:p>
            <a:r>
              <a:rPr lang="hu-HU" sz="2800" dirty="0" smtClean="0">
                <a:latin typeface="Book Antiqua" panose="02040602050305030304" pitchFamily="18" charset="0"/>
                <a:cs typeface="Arial" panose="020B0604020202020204" pitchFamily="34" charset="0"/>
              </a:rPr>
              <a:t> Fejlődhet </a:t>
            </a:r>
            <a:r>
              <a:rPr lang="hu-HU" sz="2800" dirty="0">
                <a:latin typeface="Book Antiqua" panose="02040602050305030304" pitchFamily="18" charset="0"/>
                <a:cs typeface="Arial" panose="020B0604020202020204" pitchFamily="34" charset="0"/>
              </a:rPr>
              <a:t>angol nyelvi </a:t>
            </a:r>
            <a:r>
              <a:rPr lang="hu-HU" sz="2800" dirty="0" smtClean="0">
                <a:latin typeface="Book Antiqua" panose="02040602050305030304" pitchFamily="18" charset="0"/>
                <a:cs typeface="Arial" panose="020B0604020202020204" pitchFamily="34" charset="0"/>
              </a:rPr>
              <a:t>tudásod</a:t>
            </a:r>
          </a:p>
          <a:p>
            <a:r>
              <a:rPr lang="hu-HU" sz="2800" dirty="0" smtClean="0">
                <a:latin typeface="Book Antiqua" panose="02040602050305030304" pitchFamily="18" charset="0"/>
                <a:cs typeface="Arial" panose="020B0604020202020204" pitchFamily="34" charset="0"/>
              </a:rPr>
              <a:t> Új </a:t>
            </a:r>
            <a:r>
              <a:rPr lang="hu-HU" sz="2800" dirty="0">
                <a:latin typeface="Book Antiqua" panose="02040602050305030304" pitchFamily="18" charset="0"/>
                <a:cs typeface="Arial" panose="020B0604020202020204" pitchFamily="34" charset="0"/>
              </a:rPr>
              <a:t>embereket, kultúrát ismerhetsz </a:t>
            </a:r>
            <a:r>
              <a:rPr lang="hu-HU" sz="2800" dirty="0" smtClean="0">
                <a:latin typeface="Book Antiqua" panose="02040602050305030304" pitchFamily="18" charset="0"/>
                <a:cs typeface="Arial" panose="020B0604020202020204" pitchFamily="34" charset="0"/>
              </a:rPr>
              <a:t>meg</a:t>
            </a:r>
          </a:p>
          <a:p>
            <a:r>
              <a:rPr lang="hu-HU" sz="2800" dirty="0" smtClean="0">
                <a:latin typeface="Book Antiqua" panose="02040602050305030304" pitchFamily="18" charset="0"/>
                <a:cs typeface="Arial" panose="020B0604020202020204" pitchFamily="34" charset="0"/>
              </a:rPr>
              <a:t> Kipróbálhatod </a:t>
            </a:r>
            <a:r>
              <a:rPr lang="hu-HU" sz="2800" dirty="0">
                <a:latin typeface="Book Antiqua" panose="02040602050305030304" pitchFamily="18" charset="0"/>
                <a:cs typeface="Arial" panose="020B0604020202020204" pitchFamily="34" charset="0"/>
              </a:rPr>
              <a:t>magad idegen </a:t>
            </a:r>
            <a:r>
              <a:rPr lang="hu-HU" sz="2800" dirty="0" smtClean="0">
                <a:latin typeface="Book Antiqua" panose="02040602050305030304" pitchFamily="18" charset="0"/>
                <a:cs typeface="Arial" panose="020B0604020202020204" pitchFamily="34" charset="0"/>
              </a:rPr>
              <a:t>nyelvi környezetben</a:t>
            </a:r>
            <a:endParaRPr lang="hu-HU" sz="2800" dirty="0"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r>
              <a:rPr lang="hu-HU" sz="2800" dirty="0" smtClean="0">
                <a:latin typeface="Book Antiqua" panose="02040602050305030304" pitchFamily="18" charset="0"/>
                <a:cs typeface="Arial" panose="020B0604020202020204" pitchFamily="34" charset="0"/>
              </a:rPr>
              <a:t> Rengeteg </a:t>
            </a:r>
            <a:r>
              <a:rPr lang="hu-HU" sz="2800" dirty="0">
                <a:latin typeface="Book Antiqua" panose="02040602050305030304" pitchFamily="18" charset="0"/>
                <a:cs typeface="Arial" panose="020B0604020202020204" pitchFamily="34" charset="0"/>
              </a:rPr>
              <a:t>élménnyel, emlékkel térsz haza</a:t>
            </a:r>
          </a:p>
          <a:p>
            <a:r>
              <a:rPr lang="hu-HU" sz="2800" dirty="0" smtClean="0">
                <a:latin typeface="Book Antiqua" panose="02040602050305030304" pitchFamily="18" charset="0"/>
                <a:cs typeface="Arial" panose="020B0604020202020204" pitchFamily="34" charset="0"/>
              </a:rPr>
              <a:t> Önállóbb </a:t>
            </a:r>
            <a:r>
              <a:rPr lang="hu-HU" sz="2800" dirty="0">
                <a:latin typeface="Book Antiqua" panose="02040602050305030304" pitchFamily="18" charset="0"/>
                <a:cs typeface="Arial" panose="020B0604020202020204" pitchFamily="34" charset="0"/>
              </a:rPr>
              <a:t>leszel</a:t>
            </a:r>
          </a:p>
          <a:p>
            <a:r>
              <a:rPr lang="hu-HU" sz="2800" dirty="0" smtClean="0">
                <a:latin typeface="Book Antiqua" panose="02040602050305030304" pitchFamily="18" charset="0"/>
                <a:cs typeface="Arial" panose="020B0604020202020204" pitchFamily="34" charset="0"/>
              </a:rPr>
              <a:t> Könnyebb </a:t>
            </a:r>
            <a:r>
              <a:rPr lang="hu-HU" sz="2800" dirty="0">
                <a:latin typeface="Book Antiqua" panose="02040602050305030304" pitchFamily="18" charset="0"/>
                <a:cs typeface="Arial" panose="020B0604020202020204" pitchFamily="34" charset="0"/>
              </a:rPr>
              <a:t>lesz a munkában való elhelyezkedés</a:t>
            </a:r>
          </a:p>
          <a:p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482521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81542" y="293184"/>
            <a:ext cx="8911687" cy="1280890"/>
          </a:xfrm>
        </p:spPr>
        <p:txBody>
          <a:bodyPr/>
          <a:lstStyle/>
          <a:p>
            <a:pPr algn="ctr"/>
            <a:r>
              <a:rPr lang="hu-HU" b="1" dirty="0" smtClean="0">
                <a:latin typeface="Book Antiqua" panose="02040602050305030304" pitchFamily="18" charset="0"/>
              </a:rPr>
              <a:t>KÖSZÖNJÜK A FIGYELMET </a:t>
            </a:r>
            <a:r>
              <a:rPr lang="hu-HU" b="1" dirty="0" smtClean="0">
                <a:latin typeface="Book Antiqua" panose="02040602050305030304" pitchFamily="18" charset="0"/>
                <a:sym typeface="Wingdings" panose="05000000000000000000" pitchFamily="2" charset="2"/>
              </a:rPr>
              <a:t></a:t>
            </a:r>
            <a:endParaRPr lang="hu-HU" b="1" dirty="0">
              <a:latin typeface="Book Antiqua" panose="02040602050305030304" pitchFamily="18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43793" y="1162594"/>
            <a:ext cx="7593874" cy="5695406"/>
          </a:xfrm>
        </p:spPr>
      </p:pic>
    </p:spTree>
    <p:extLst>
      <p:ext uri="{BB962C8B-B14F-4D97-AF65-F5344CB8AC3E}">
        <p14:creationId xmlns:p14="http://schemas.microsoft.com/office/powerpoint/2010/main" val="142637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4905" y="647839"/>
            <a:ext cx="3458739" cy="686011"/>
          </a:xfrm>
        </p:spPr>
        <p:txBody>
          <a:bodyPr>
            <a:noAutofit/>
          </a:bodyPr>
          <a:lstStyle/>
          <a:p>
            <a:r>
              <a:rPr lang="hu-HU" sz="4000" b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Felkészülés</a:t>
            </a:r>
            <a:r>
              <a:rPr lang="hu-H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hu-H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752354" y="1333850"/>
            <a:ext cx="104403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="1" dirty="0">
                <a:latin typeface="Book Antiqua" panose="02040602050305030304" pitchFamily="18" charset="0"/>
                <a:cs typeface="Times New Roman" panose="02020603050405020304" pitchFamily="18" charset="0"/>
              </a:rPr>
              <a:t>A program megismerése, </a:t>
            </a:r>
            <a:r>
              <a:rPr lang="hu-HU" sz="3200" b="1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előzetes feladatok elvégzése</a:t>
            </a:r>
            <a:endParaRPr lang="hu-HU" sz="3200" b="1" dirty="0">
              <a:latin typeface="Book Antiqua" panose="02040602050305030304" pitchFamily="18" charset="0"/>
            </a:endParaRPr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794" y="2604636"/>
            <a:ext cx="5447818" cy="4085863"/>
          </a:xfrm>
        </p:spPr>
      </p:pic>
      <p:sp>
        <p:nvSpPr>
          <p:cNvPr id="8" name="Téglalap 7"/>
          <p:cNvSpPr/>
          <p:nvPr/>
        </p:nvSpPr>
        <p:spPr>
          <a:xfrm>
            <a:off x="495451" y="2604636"/>
            <a:ext cx="550475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hu-HU" sz="2800" dirty="0" smtClean="0">
                <a:latin typeface="Book Antiqua" panose="02040602050305030304" pitchFamily="18" charset="0"/>
                <a:cs typeface="Times New Roman" panose="02020603050405020304" pitchFamily="18" charset="0"/>
              </a:rPr>
              <a:t>Nyelvi szintfelmérő megírása</a:t>
            </a:r>
          </a:p>
          <a:p>
            <a:pPr marL="457200" indent="-457200">
              <a:buFontTx/>
              <a:buChar char="-"/>
            </a:pPr>
            <a:endParaRPr lang="hu-HU" sz="3000" dirty="0">
              <a:latin typeface="Book Antiqua" panose="02040602050305030304" pitchFamily="18" charset="0"/>
            </a:endParaRPr>
          </a:p>
        </p:txBody>
      </p:sp>
      <p:pic>
        <p:nvPicPr>
          <p:cNvPr id="10" name="Tartalom helye 3" descr="C:\Users\Tanár01\Pictures\Screenshots\Képernyőfelvétel (31)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1" y="3589521"/>
            <a:ext cx="5813248" cy="27164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111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60673" y="639445"/>
            <a:ext cx="6390696" cy="798657"/>
          </a:xfrm>
        </p:spPr>
        <p:txBody>
          <a:bodyPr>
            <a:normAutofit/>
          </a:bodyPr>
          <a:lstStyle/>
          <a:p>
            <a:r>
              <a:rPr lang="hu-HU" sz="4400" b="1" dirty="0" smtClean="0">
                <a:latin typeface="Book Antiqua" panose="02040602050305030304" pitchFamily="18" charset="0"/>
              </a:rPr>
              <a:t>Kulturális felkészülés</a:t>
            </a:r>
            <a:endParaRPr lang="hu-HU" b="1" dirty="0"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145770" y="1997320"/>
            <a:ext cx="4307379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3600" dirty="0" smtClean="0">
                <a:latin typeface="Book Antiqua" panose="02040602050305030304" pitchFamily="18" charset="0"/>
                <a:cs typeface="Arial" panose="020B0604020202020204" pitchFamily="34" charset="0"/>
              </a:rPr>
              <a:t>Prezentációk segítségével ismerkedtünk meg Lengyelországgal, </a:t>
            </a:r>
            <a:r>
              <a:rPr lang="hu-HU" sz="3600" dirty="0" err="1" smtClean="0">
                <a:latin typeface="Book Antiqua" panose="02040602050305030304" pitchFamily="18" charset="0"/>
                <a:cs typeface="Arial" panose="020B0604020202020204" pitchFamily="34" charset="0"/>
              </a:rPr>
              <a:t>Wroclaw-val</a:t>
            </a:r>
            <a:r>
              <a:rPr lang="hu-HU" sz="3600" dirty="0" smtClean="0">
                <a:latin typeface="Book Antiqua" panose="02040602050305030304" pitchFamily="18" charset="0"/>
                <a:cs typeface="Arial" panose="020B0604020202020204" pitchFamily="34" charset="0"/>
              </a:rPr>
              <a:t>, a lengyel oktatási rendszerrel, hagyományokkal</a:t>
            </a:r>
            <a:endParaRPr lang="hu-HU" sz="3600" dirty="0"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362" y="1307644"/>
            <a:ext cx="5002687" cy="2431862"/>
          </a:xfrm>
          <a:prstGeom prst="rect">
            <a:avLst/>
          </a:prstGeom>
        </p:spPr>
      </p:pic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12" y="3911732"/>
            <a:ext cx="5864837" cy="2850961"/>
          </a:xfrm>
        </p:spPr>
      </p:pic>
    </p:spTree>
    <p:extLst>
      <p:ext uri="{BB962C8B-B14F-4D97-AF65-F5344CB8AC3E}">
        <p14:creationId xmlns:p14="http://schemas.microsoft.com/office/powerpoint/2010/main" val="69530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98000"/>
                <a:lumOff val="2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20568" y="615233"/>
            <a:ext cx="4296147" cy="734173"/>
          </a:xfrm>
        </p:spPr>
        <p:txBody>
          <a:bodyPr>
            <a:normAutofit/>
          </a:bodyPr>
          <a:lstStyle/>
          <a:p>
            <a:r>
              <a:rPr lang="hu-HU" sz="4000" b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Szülői értekezlet</a:t>
            </a:r>
            <a:endParaRPr lang="hu-HU" sz="4000" b="1" dirty="0"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846" y="1696184"/>
            <a:ext cx="9624612" cy="4678489"/>
          </a:xfrm>
        </p:spPr>
      </p:pic>
    </p:spTree>
    <p:extLst>
      <p:ext uri="{BB962C8B-B14F-4D97-AF65-F5344CB8AC3E}">
        <p14:creationId xmlns:p14="http://schemas.microsoft.com/office/powerpoint/2010/main" val="149129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52931" y="588600"/>
            <a:ext cx="8540320" cy="814072"/>
          </a:xfrm>
        </p:spPr>
        <p:txBody>
          <a:bodyPr>
            <a:noAutofit/>
          </a:bodyPr>
          <a:lstStyle/>
          <a:p>
            <a:pPr algn="ctr"/>
            <a:r>
              <a:rPr lang="hu-HU" sz="4000" b="1" dirty="0">
                <a:latin typeface="Book Antiqua" panose="02040602050305030304" pitchFamily="18" charset="0"/>
                <a:cs typeface="Arial" panose="020B0604020202020204" pitchFamily="34" charset="0"/>
              </a:rPr>
              <a:t>E</a:t>
            </a:r>
            <a:r>
              <a:rPr lang="hu-HU" sz="4000" b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gyütt a csapat – indulásra készen</a:t>
            </a:r>
            <a:endParaRPr lang="hu-HU" sz="4000" b="1" dirty="0"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79" y="1539798"/>
            <a:ext cx="8941497" cy="5030820"/>
          </a:xfrm>
        </p:spPr>
      </p:pic>
    </p:spTree>
    <p:extLst>
      <p:ext uri="{BB962C8B-B14F-4D97-AF65-F5344CB8AC3E}">
        <p14:creationId xmlns:p14="http://schemas.microsoft.com/office/powerpoint/2010/main" val="225887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677" y="3408653"/>
            <a:ext cx="5812715" cy="3388387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73834" y="624110"/>
            <a:ext cx="8911687" cy="1280890"/>
          </a:xfrm>
        </p:spPr>
        <p:txBody>
          <a:bodyPr>
            <a:normAutofit/>
          </a:bodyPr>
          <a:lstStyle/>
          <a:p>
            <a:r>
              <a:rPr lang="hu-HU" sz="4000" b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Végre elérkezett az indulás napja</a:t>
            </a:r>
            <a:endParaRPr lang="hu-HU" sz="4000" b="1" dirty="0"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11" name="Tartalom helye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99" y="1430018"/>
            <a:ext cx="6723261" cy="3778250"/>
          </a:xfrm>
        </p:spPr>
      </p:pic>
    </p:spTree>
    <p:extLst>
      <p:ext uri="{BB962C8B-B14F-4D97-AF65-F5344CB8AC3E}">
        <p14:creationId xmlns:p14="http://schemas.microsoft.com/office/powerpoint/2010/main" val="378426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TM03457444[[fn=Bázis]]</Template>
  <TotalTime>1632</TotalTime>
  <Words>397</Words>
  <Application>Microsoft Office PowerPoint</Application>
  <PresentationFormat>Szélesvásznú</PresentationFormat>
  <Paragraphs>100</Paragraphs>
  <Slides>47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47</vt:i4>
      </vt:variant>
    </vt:vector>
  </HeadingPairs>
  <TitlesOfParts>
    <vt:vector size="57" baseType="lpstr">
      <vt:lpstr>Arial</vt:lpstr>
      <vt:lpstr>Berlin Sans FB Demi</vt:lpstr>
      <vt:lpstr>Book Antiqua</vt:lpstr>
      <vt:lpstr>Calibri</vt:lpstr>
      <vt:lpstr>Century Gothic</vt:lpstr>
      <vt:lpstr>Consolas</vt:lpstr>
      <vt:lpstr>Times New Roman</vt:lpstr>
      <vt:lpstr>Wingdings</vt:lpstr>
      <vt:lpstr>Wingdings 3</vt:lpstr>
      <vt:lpstr>Szálak</vt:lpstr>
      <vt:lpstr>PowerPoint-bemutató</vt:lpstr>
      <vt:lpstr>Események időrendben</vt:lpstr>
      <vt:lpstr>PowerPoint-bemutató</vt:lpstr>
      <vt:lpstr>Kiválasztás</vt:lpstr>
      <vt:lpstr>Felkészülés   </vt:lpstr>
      <vt:lpstr>Kulturális felkészülés</vt:lpstr>
      <vt:lpstr>Szülői értekezlet</vt:lpstr>
      <vt:lpstr>Együtt a csapat – indulásra készen</vt:lpstr>
      <vt:lpstr>Végre elérkezett az indulás napja</vt:lpstr>
      <vt:lpstr>PowerPoint-bemutató</vt:lpstr>
      <vt:lpstr>Idegenvezető segítségével ismerhettük meg a város történelmi látványosságait...</vt:lpstr>
      <vt:lpstr>… de kísérőtanáraink is számos helyre elvittek bennünket</vt:lpstr>
      <vt:lpstr>PowerPoint-bemutató</vt:lpstr>
      <vt:lpstr>Szálláshelyünk</vt:lpstr>
      <vt:lpstr>PowerPoint-bemutató</vt:lpstr>
      <vt:lpstr>Étkezés</vt:lpstr>
      <vt:lpstr>… emellett a lengyel nemzeti ételeket és ízletes menüétkezést, valamint nemzetközi ételeket is megkóstolhattuk</vt:lpstr>
      <vt:lpstr>A lengyelországi munkát az Aviva Poland koordinálta</vt:lpstr>
      <vt:lpstr>Kids &amp; Co angol nyelvű magánóvoda</vt:lpstr>
      <vt:lpstr>Életképek</vt:lpstr>
      <vt:lpstr>City Kids angol nyelvű óvoda </vt:lpstr>
      <vt:lpstr>Életképek</vt:lpstr>
      <vt:lpstr>City Kids  angol nyelvű óvoda </vt:lpstr>
      <vt:lpstr>Életképek</vt:lpstr>
      <vt:lpstr>PowerPoint-bemutató</vt:lpstr>
      <vt:lpstr>Életképek</vt:lpstr>
      <vt:lpstr>Eurolider Sp. z o.o. </vt:lpstr>
      <vt:lpstr>Életképek</vt:lpstr>
      <vt:lpstr>Dolnośląska Organizacja Turystyczna –  Alsó-Sziléziai Turisztikai Szervezet</vt:lpstr>
      <vt:lpstr>Életképek</vt:lpstr>
      <vt:lpstr>The Granary – La Suite Hotel</vt:lpstr>
      <vt:lpstr>PowerPoint-bemutató</vt:lpstr>
      <vt:lpstr>Naplóírás</vt:lpstr>
      <vt:lpstr>KIKAPCSOLÓDÁS, SZABADIDŐ ELTÖLTÉSE</vt:lpstr>
      <vt:lpstr>Egy kis lazítás</vt:lpstr>
      <vt:lpstr>PowerPoint-bemutató</vt:lpstr>
      <vt:lpstr>  </vt:lpstr>
      <vt:lpstr>Sky Tower meglátogatása</vt:lpstr>
      <vt:lpstr>PowerPoint-bemutató</vt:lpstr>
      <vt:lpstr>PowerPoint-bemutató</vt:lpstr>
      <vt:lpstr>PowerPoint-bemutató</vt:lpstr>
      <vt:lpstr>PowerPoint-bemutató</vt:lpstr>
      <vt:lpstr>Multimédia Szökőkút</vt:lpstr>
      <vt:lpstr>PowerPoint-bemutató</vt:lpstr>
      <vt:lpstr>Miért jó az erasmus+ program?</vt:lpstr>
      <vt:lpstr>Miért ajánljuk az Erasmust? </vt:lpstr>
      <vt:lpstr>KÖSZÖNJÜK A FIGYELMET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Kiválasztás és felkészülés</dc:title>
  <dc:creator>Eleonóra Fitzné</dc:creator>
  <cp:lastModifiedBy>User</cp:lastModifiedBy>
  <cp:revision>129</cp:revision>
  <dcterms:created xsi:type="dcterms:W3CDTF">2020-01-17T20:51:49Z</dcterms:created>
  <dcterms:modified xsi:type="dcterms:W3CDTF">2022-06-13T18:21:04Z</dcterms:modified>
</cp:coreProperties>
</file>